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335" r:id="rId5"/>
    <p:sldId id="336" r:id="rId6"/>
    <p:sldId id="337" r:id="rId7"/>
    <p:sldId id="338" r:id="rId8"/>
    <p:sldId id="358" r:id="rId9"/>
    <p:sldId id="349" r:id="rId10"/>
    <p:sldId id="340" r:id="rId11"/>
    <p:sldId id="348" r:id="rId12"/>
    <p:sldId id="350" r:id="rId13"/>
    <p:sldId id="351" r:id="rId14"/>
    <p:sldId id="352" r:id="rId15"/>
    <p:sldId id="353" r:id="rId16"/>
    <p:sldId id="354" r:id="rId17"/>
    <p:sldId id="355" r:id="rId18"/>
    <p:sldId id="362" r:id="rId19"/>
    <p:sldId id="365" r:id="rId20"/>
    <p:sldId id="341" r:id="rId21"/>
    <p:sldId id="359" r:id="rId22"/>
    <p:sldId id="360" r:id="rId23"/>
    <p:sldId id="361" r:id="rId24"/>
    <p:sldId id="363" r:id="rId25"/>
    <p:sldId id="356" r:id="rId26"/>
    <p:sldId id="364" r:id="rId27"/>
    <p:sldId id="34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379" autoAdjust="0"/>
  </p:normalViewPr>
  <p:slideViewPr>
    <p:cSldViewPr snapToGrid="0">
      <p:cViewPr varScale="1">
        <p:scale>
          <a:sx n="82" d="100"/>
          <a:sy n="82" d="100"/>
        </p:scale>
        <p:origin x="675" y="39"/>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27C2B4-6933-408C-93AD-30548F8256D5}"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FEA1C5C8-314A-4396-BDAC-F364F2FBA080}">
      <dgm:prSet/>
      <dgm:spPr/>
      <dgm:t>
        <a:bodyPr/>
        <a:lstStyle/>
        <a:p>
          <a:r>
            <a:rPr lang="en-US" b="1" dirty="0"/>
            <a:t>Business Metrics</a:t>
          </a:r>
        </a:p>
      </dgm:t>
    </dgm:pt>
    <dgm:pt modelId="{FEBC3AB1-62FA-42DF-BBD9-69A353D25EC1}" type="parTrans" cxnId="{19593276-E6E3-4052-82FE-19A64F06A1DB}">
      <dgm:prSet/>
      <dgm:spPr/>
      <dgm:t>
        <a:bodyPr/>
        <a:lstStyle/>
        <a:p>
          <a:endParaRPr lang="en-US"/>
        </a:p>
      </dgm:t>
    </dgm:pt>
    <dgm:pt modelId="{23F83C5C-BC14-4110-98C3-4B93FA187113}" type="sibTrans" cxnId="{19593276-E6E3-4052-82FE-19A64F06A1DB}">
      <dgm:prSet/>
      <dgm:spPr/>
      <dgm:t>
        <a:bodyPr/>
        <a:lstStyle/>
        <a:p>
          <a:endParaRPr lang="en-US"/>
        </a:p>
      </dgm:t>
    </dgm:pt>
    <dgm:pt modelId="{58416F9A-D01E-4D85-8497-F5D7A9AED109}">
      <dgm:prSet/>
      <dgm:spPr/>
      <dgm:t>
        <a:bodyPr/>
        <a:lstStyle/>
        <a:p>
          <a:r>
            <a:rPr lang="en-US"/>
            <a:t>1. Market Expansion: </a:t>
          </a:r>
        </a:p>
      </dgm:t>
    </dgm:pt>
    <dgm:pt modelId="{16413AE3-3F6E-4BD6-919E-9F5CF8DEF753}" type="parTrans" cxnId="{D5CA8BA4-EF7A-409E-BA8F-9A8B11406653}">
      <dgm:prSet/>
      <dgm:spPr/>
      <dgm:t>
        <a:bodyPr/>
        <a:lstStyle/>
        <a:p>
          <a:endParaRPr lang="en-US"/>
        </a:p>
      </dgm:t>
    </dgm:pt>
    <dgm:pt modelId="{5AF78345-A9EE-43C8-9BD3-19DCD0E5E6FA}" type="sibTrans" cxnId="{D5CA8BA4-EF7A-409E-BA8F-9A8B11406653}">
      <dgm:prSet/>
      <dgm:spPr/>
      <dgm:t>
        <a:bodyPr/>
        <a:lstStyle/>
        <a:p>
          <a:endParaRPr lang="en-US"/>
        </a:p>
      </dgm:t>
    </dgm:pt>
    <dgm:pt modelId="{F2D8CF9B-6ACA-41EC-94F7-A2AEE2D2CB38}">
      <dgm:prSet/>
      <dgm:spPr/>
      <dgm:t>
        <a:bodyPr/>
        <a:lstStyle/>
        <a:p>
          <a:r>
            <a:rPr lang="en-US"/>
            <a:t>2. Brand Differentiation.</a:t>
          </a:r>
        </a:p>
      </dgm:t>
    </dgm:pt>
    <dgm:pt modelId="{EBAFF8EB-3AD6-4731-948E-AB24ED7455C0}" type="parTrans" cxnId="{C161FD36-D4C5-4DD5-BA2A-C45813916F6C}">
      <dgm:prSet/>
      <dgm:spPr/>
      <dgm:t>
        <a:bodyPr/>
        <a:lstStyle/>
        <a:p>
          <a:endParaRPr lang="en-US"/>
        </a:p>
      </dgm:t>
    </dgm:pt>
    <dgm:pt modelId="{8E98B6AC-C452-47CD-8947-1E06F7C31A27}" type="sibTrans" cxnId="{C161FD36-D4C5-4DD5-BA2A-C45813916F6C}">
      <dgm:prSet/>
      <dgm:spPr/>
      <dgm:t>
        <a:bodyPr/>
        <a:lstStyle/>
        <a:p>
          <a:endParaRPr lang="en-US"/>
        </a:p>
      </dgm:t>
    </dgm:pt>
    <dgm:pt modelId="{7A0E701F-AF68-4B52-9BB5-F60341E24C3A}">
      <dgm:prSet/>
      <dgm:spPr/>
      <dgm:t>
        <a:bodyPr/>
        <a:lstStyle/>
        <a:p>
          <a:r>
            <a:rPr lang="en-US"/>
            <a:t>3. Operational Efficiency: </a:t>
          </a:r>
        </a:p>
      </dgm:t>
    </dgm:pt>
    <dgm:pt modelId="{23C7B88E-9B9E-4DCD-AC58-A5FAC8427E38}" type="parTrans" cxnId="{A0E278C4-FAFC-4D2B-80A2-0FA00D89D4B9}">
      <dgm:prSet/>
      <dgm:spPr/>
      <dgm:t>
        <a:bodyPr/>
        <a:lstStyle/>
        <a:p>
          <a:endParaRPr lang="en-US"/>
        </a:p>
      </dgm:t>
    </dgm:pt>
    <dgm:pt modelId="{468B61BB-675C-4CD2-AD9F-F84A843C6B87}" type="sibTrans" cxnId="{A0E278C4-FAFC-4D2B-80A2-0FA00D89D4B9}">
      <dgm:prSet/>
      <dgm:spPr/>
      <dgm:t>
        <a:bodyPr/>
        <a:lstStyle/>
        <a:p>
          <a:endParaRPr lang="en-US"/>
        </a:p>
      </dgm:t>
    </dgm:pt>
    <dgm:pt modelId="{979498BD-B82B-464B-95D5-41EAFCC27609}">
      <dgm:prSet/>
      <dgm:spPr/>
      <dgm:t>
        <a:bodyPr/>
        <a:lstStyle/>
        <a:p>
          <a:r>
            <a:rPr lang="en-US"/>
            <a:t>4. Customer Loyalty and Retention: </a:t>
          </a:r>
        </a:p>
      </dgm:t>
    </dgm:pt>
    <dgm:pt modelId="{8F6E1A1F-DF41-494A-895D-4F37084A891A}" type="parTrans" cxnId="{91606F1F-0400-4F47-8CBB-65A0D3798D71}">
      <dgm:prSet/>
      <dgm:spPr/>
      <dgm:t>
        <a:bodyPr/>
        <a:lstStyle/>
        <a:p>
          <a:endParaRPr lang="en-US"/>
        </a:p>
      </dgm:t>
    </dgm:pt>
    <dgm:pt modelId="{F7F3A25E-DA19-4E61-98A5-1FD4217D03FE}" type="sibTrans" cxnId="{91606F1F-0400-4F47-8CBB-65A0D3798D71}">
      <dgm:prSet/>
      <dgm:spPr/>
      <dgm:t>
        <a:bodyPr/>
        <a:lstStyle/>
        <a:p>
          <a:endParaRPr lang="en-US"/>
        </a:p>
      </dgm:t>
    </dgm:pt>
    <dgm:pt modelId="{E4F09F6E-84EF-4C5A-B1BD-29DDC12A8862}">
      <dgm:prSet/>
      <dgm:spPr/>
      <dgm:t>
        <a:bodyPr/>
        <a:lstStyle/>
        <a:p>
          <a:r>
            <a:rPr lang="en-US"/>
            <a:t>5. Data-Driven Insights for Product Development: .</a:t>
          </a:r>
        </a:p>
      </dgm:t>
    </dgm:pt>
    <dgm:pt modelId="{49A750E1-2743-4543-8D34-109D81E6CF99}" type="parTrans" cxnId="{7F2CAF6E-C99F-4677-96FD-7911E0F9418D}">
      <dgm:prSet/>
      <dgm:spPr/>
      <dgm:t>
        <a:bodyPr/>
        <a:lstStyle/>
        <a:p>
          <a:endParaRPr lang="en-US"/>
        </a:p>
      </dgm:t>
    </dgm:pt>
    <dgm:pt modelId="{187A515F-9965-4FFC-B5D1-C66DA67656EE}" type="sibTrans" cxnId="{7F2CAF6E-C99F-4677-96FD-7911E0F9418D}">
      <dgm:prSet/>
      <dgm:spPr/>
      <dgm:t>
        <a:bodyPr/>
        <a:lstStyle/>
        <a:p>
          <a:endParaRPr lang="en-US"/>
        </a:p>
      </dgm:t>
    </dgm:pt>
    <dgm:pt modelId="{3BA0EC04-AB97-4523-8B7E-1D18586B8056}" type="pres">
      <dgm:prSet presAssocID="{5627C2B4-6933-408C-93AD-30548F8256D5}" presName="linear" presStyleCnt="0">
        <dgm:presLayoutVars>
          <dgm:animLvl val="lvl"/>
          <dgm:resizeHandles val="exact"/>
        </dgm:presLayoutVars>
      </dgm:prSet>
      <dgm:spPr/>
    </dgm:pt>
    <dgm:pt modelId="{60C30208-9D76-4FB8-876C-CFC99C72A723}" type="pres">
      <dgm:prSet presAssocID="{FEA1C5C8-314A-4396-BDAC-F364F2FBA080}" presName="parentText" presStyleLbl="node1" presStyleIdx="0" presStyleCnt="6">
        <dgm:presLayoutVars>
          <dgm:chMax val="0"/>
          <dgm:bulletEnabled val="1"/>
        </dgm:presLayoutVars>
      </dgm:prSet>
      <dgm:spPr/>
    </dgm:pt>
    <dgm:pt modelId="{2D8367B2-7BCD-45B5-8772-5E685187168D}" type="pres">
      <dgm:prSet presAssocID="{23F83C5C-BC14-4110-98C3-4B93FA187113}" presName="spacer" presStyleCnt="0"/>
      <dgm:spPr/>
    </dgm:pt>
    <dgm:pt modelId="{E9BE4EA0-5334-46D4-BF24-0D9694A3C0F8}" type="pres">
      <dgm:prSet presAssocID="{58416F9A-D01E-4D85-8497-F5D7A9AED109}" presName="parentText" presStyleLbl="node1" presStyleIdx="1" presStyleCnt="6">
        <dgm:presLayoutVars>
          <dgm:chMax val="0"/>
          <dgm:bulletEnabled val="1"/>
        </dgm:presLayoutVars>
      </dgm:prSet>
      <dgm:spPr/>
    </dgm:pt>
    <dgm:pt modelId="{480196E0-983F-4244-B2C2-3CACD13DF853}" type="pres">
      <dgm:prSet presAssocID="{5AF78345-A9EE-43C8-9BD3-19DCD0E5E6FA}" presName="spacer" presStyleCnt="0"/>
      <dgm:spPr/>
    </dgm:pt>
    <dgm:pt modelId="{BE8C4F6D-97E7-4FBA-853F-EDB4180EF2C3}" type="pres">
      <dgm:prSet presAssocID="{F2D8CF9B-6ACA-41EC-94F7-A2AEE2D2CB38}" presName="parentText" presStyleLbl="node1" presStyleIdx="2" presStyleCnt="6">
        <dgm:presLayoutVars>
          <dgm:chMax val="0"/>
          <dgm:bulletEnabled val="1"/>
        </dgm:presLayoutVars>
      </dgm:prSet>
      <dgm:spPr/>
    </dgm:pt>
    <dgm:pt modelId="{6036993C-FF39-4466-A368-4DDCE077071B}" type="pres">
      <dgm:prSet presAssocID="{8E98B6AC-C452-47CD-8947-1E06F7C31A27}" presName="spacer" presStyleCnt="0"/>
      <dgm:spPr/>
    </dgm:pt>
    <dgm:pt modelId="{EA22BD6F-4BB4-4712-9354-7876DCDAE4A5}" type="pres">
      <dgm:prSet presAssocID="{7A0E701F-AF68-4B52-9BB5-F60341E24C3A}" presName="parentText" presStyleLbl="node1" presStyleIdx="3" presStyleCnt="6">
        <dgm:presLayoutVars>
          <dgm:chMax val="0"/>
          <dgm:bulletEnabled val="1"/>
        </dgm:presLayoutVars>
      </dgm:prSet>
      <dgm:spPr/>
    </dgm:pt>
    <dgm:pt modelId="{0F160AA0-189D-44A0-A0ED-F0DC6221A88C}" type="pres">
      <dgm:prSet presAssocID="{468B61BB-675C-4CD2-AD9F-F84A843C6B87}" presName="spacer" presStyleCnt="0"/>
      <dgm:spPr/>
    </dgm:pt>
    <dgm:pt modelId="{969AE268-79F3-4D36-8A3C-8F3475181B93}" type="pres">
      <dgm:prSet presAssocID="{979498BD-B82B-464B-95D5-41EAFCC27609}" presName="parentText" presStyleLbl="node1" presStyleIdx="4" presStyleCnt="6">
        <dgm:presLayoutVars>
          <dgm:chMax val="0"/>
          <dgm:bulletEnabled val="1"/>
        </dgm:presLayoutVars>
      </dgm:prSet>
      <dgm:spPr/>
    </dgm:pt>
    <dgm:pt modelId="{14FDAFF9-113C-4E35-BF9C-954A15B6635B}" type="pres">
      <dgm:prSet presAssocID="{F7F3A25E-DA19-4E61-98A5-1FD4217D03FE}" presName="spacer" presStyleCnt="0"/>
      <dgm:spPr/>
    </dgm:pt>
    <dgm:pt modelId="{5BF25378-746B-406A-8276-195160747790}" type="pres">
      <dgm:prSet presAssocID="{E4F09F6E-84EF-4C5A-B1BD-29DDC12A8862}" presName="parentText" presStyleLbl="node1" presStyleIdx="5" presStyleCnt="6">
        <dgm:presLayoutVars>
          <dgm:chMax val="0"/>
          <dgm:bulletEnabled val="1"/>
        </dgm:presLayoutVars>
      </dgm:prSet>
      <dgm:spPr/>
    </dgm:pt>
  </dgm:ptLst>
  <dgm:cxnLst>
    <dgm:cxn modelId="{91606F1F-0400-4F47-8CBB-65A0D3798D71}" srcId="{5627C2B4-6933-408C-93AD-30548F8256D5}" destId="{979498BD-B82B-464B-95D5-41EAFCC27609}" srcOrd="4" destOrd="0" parTransId="{8F6E1A1F-DF41-494A-895D-4F37084A891A}" sibTransId="{F7F3A25E-DA19-4E61-98A5-1FD4217D03FE}"/>
    <dgm:cxn modelId="{C161FD36-D4C5-4DD5-BA2A-C45813916F6C}" srcId="{5627C2B4-6933-408C-93AD-30548F8256D5}" destId="{F2D8CF9B-6ACA-41EC-94F7-A2AEE2D2CB38}" srcOrd="2" destOrd="0" parTransId="{EBAFF8EB-3AD6-4731-948E-AB24ED7455C0}" sibTransId="{8E98B6AC-C452-47CD-8947-1E06F7C31A27}"/>
    <dgm:cxn modelId="{0CFDD139-7AEC-4379-A3E2-B9639654E734}" type="presOf" srcId="{FEA1C5C8-314A-4396-BDAC-F364F2FBA080}" destId="{60C30208-9D76-4FB8-876C-CFC99C72A723}" srcOrd="0" destOrd="0" presId="urn:microsoft.com/office/officeart/2005/8/layout/vList2"/>
    <dgm:cxn modelId="{7F2CAF6E-C99F-4677-96FD-7911E0F9418D}" srcId="{5627C2B4-6933-408C-93AD-30548F8256D5}" destId="{E4F09F6E-84EF-4C5A-B1BD-29DDC12A8862}" srcOrd="5" destOrd="0" parTransId="{49A750E1-2743-4543-8D34-109D81E6CF99}" sibTransId="{187A515F-9965-4FFC-B5D1-C66DA67656EE}"/>
    <dgm:cxn modelId="{19593276-E6E3-4052-82FE-19A64F06A1DB}" srcId="{5627C2B4-6933-408C-93AD-30548F8256D5}" destId="{FEA1C5C8-314A-4396-BDAC-F364F2FBA080}" srcOrd="0" destOrd="0" parTransId="{FEBC3AB1-62FA-42DF-BBD9-69A353D25EC1}" sibTransId="{23F83C5C-BC14-4110-98C3-4B93FA187113}"/>
    <dgm:cxn modelId="{3458D58A-D1B4-44B4-9BAA-BDA40852B3AA}" type="presOf" srcId="{58416F9A-D01E-4D85-8497-F5D7A9AED109}" destId="{E9BE4EA0-5334-46D4-BF24-0D9694A3C0F8}" srcOrd="0" destOrd="0" presId="urn:microsoft.com/office/officeart/2005/8/layout/vList2"/>
    <dgm:cxn modelId="{D5CA8BA4-EF7A-409E-BA8F-9A8B11406653}" srcId="{5627C2B4-6933-408C-93AD-30548F8256D5}" destId="{58416F9A-D01E-4D85-8497-F5D7A9AED109}" srcOrd="1" destOrd="0" parTransId="{16413AE3-3F6E-4BD6-919E-9F5CF8DEF753}" sibTransId="{5AF78345-A9EE-43C8-9BD3-19DCD0E5E6FA}"/>
    <dgm:cxn modelId="{83E559AA-0B34-472D-9D60-A442B2F02D0F}" type="presOf" srcId="{E4F09F6E-84EF-4C5A-B1BD-29DDC12A8862}" destId="{5BF25378-746B-406A-8276-195160747790}" srcOrd="0" destOrd="0" presId="urn:microsoft.com/office/officeart/2005/8/layout/vList2"/>
    <dgm:cxn modelId="{A0E278C4-FAFC-4D2B-80A2-0FA00D89D4B9}" srcId="{5627C2B4-6933-408C-93AD-30548F8256D5}" destId="{7A0E701F-AF68-4B52-9BB5-F60341E24C3A}" srcOrd="3" destOrd="0" parTransId="{23C7B88E-9B9E-4DCD-AC58-A5FAC8427E38}" sibTransId="{468B61BB-675C-4CD2-AD9F-F84A843C6B87}"/>
    <dgm:cxn modelId="{BEA792D2-0B2E-43D6-8D7A-3AFBB18D0CFC}" type="presOf" srcId="{F2D8CF9B-6ACA-41EC-94F7-A2AEE2D2CB38}" destId="{BE8C4F6D-97E7-4FBA-853F-EDB4180EF2C3}" srcOrd="0" destOrd="0" presId="urn:microsoft.com/office/officeart/2005/8/layout/vList2"/>
    <dgm:cxn modelId="{967C26D7-2C7B-47B8-9F69-62D7BA18C014}" type="presOf" srcId="{7A0E701F-AF68-4B52-9BB5-F60341E24C3A}" destId="{EA22BD6F-4BB4-4712-9354-7876DCDAE4A5}" srcOrd="0" destOrd="0" presId="urn:microsoft.com/office/officeart/2005/8/layout/vList2"/>
    <dgm:cxn modelId="{9D8E6FF5-2F04-465B-B3DF-426234CF8B1D}" type="presOf" srcId="{979498BD-B82B-464B-95D5-41EAFCC27609}" destId="{969AE268-79F3-4D36-8A3C-8F3475181B93}" srcOrd="0" destOrd="0" presId="urn:microsoft.com/office/officeart/2005/8/layout/vList2"/>
    <dgm:cxn modelId="{7D41FBFB-732C-42D1-A6A0-D6F2AB76E70B}" type="presOf" srcId="{5627C2B4-6933-408C-93AD-30548F8256D5}" destId="{3BA0EC04-AB97-4523-8B7E-1D18586B8056}" srcOrd="0" destOrd="0" presId="urn:microsoft.com/office/officeart/2005/8/layout/vList2"/>
    <dgm:cxn modelId="{30252BE3-4A66-42F2-B36F-BAC14D051785}" type="presParOf" srcId="{3BA0EC04-AB97-4523-8B7E-1D18586B8056}" destId="{60C30208-9D76-4FB8-876C-CFC99C72A723}" srcOrd="0" destOrd="0" presId="urn:microsoft.com/office/officeart/2005/8/layout/vList2"/>
    <dgm:cxn modelId="{FBFDB519-7E17-4DB7-9B31-CC784A6280B8}" type="presParOf" srcId="{3BA0EC04-AB97-4523-8B7E-1D18586B8056}" destId="{2D8367B2-7BCD-45B5-8772-5E685187168D}" srcOrd="1" destOrd="0" presId="urn:microsoft.com/office/officeart/2005/8/layout/vList2"/>
    <dgm:cxn modelId="{200DF2FE-C1FF-4863-9BDC-824FC8B2A226}" type="presParOf" srcId="{3BA0EC04-AB97-4523-8B7E-1D18586B8056}" destId="{E9BE4EA0-5334-46D4-BF24-0D9694A3C0F8}" srcOrd="2" destOrd="0" presId="urn:microsoft.com/office/officeart/2005/8/layout/vList2"/>
    <dgm:cxn modelId="{04A83BD9-B247-4E03-89F8-D1F19128CBBC}" type="presParOf" srcId="{3BA0EC04-AB97-4523-8B7E-1D18586B8056}" destId="{480196E0-983F-4244-B2C2-3CACD13DF853}" srcOrd="3" destOrd="0" presId="urn:microsoft.com/office/officeart/2005/8/layout/vList2"/>
    <dgm:cxn modelId="{EAB36F70-9A26-4EDA-9F09-8611C1C5C3FB}" type="presParOf" srcId="{3BA0EC04-AB97-4523-8B7E-1D18586B8056}" destId="{BE8C4F6D-97E7-4FBA-853F-EDB4180EF2C3}" srcOrd="4" destOrd="0" presId="urn:microsoft.com/office/officeart/2005/8/layout/vList2"/>
    <dgm:cxn modelId="{AAA9164C-B646-4A10-8AD8-BC9A23F8C476}" type="presParOf" srcId="{3BA0EC04-AB97-4523-8B7E-1D18586B8056}" destId="{6036993C-FF39-4466-A368-4DDCE077071B}" srcOrd="5" destOrd="0" presId="urn:microsoft.com/office/officeart/2005/8/layout/vList2"/>
    <dgm:cxn modelId="{A76B3999-77E3-4629-8C9E-670DA9AFD551}" type="presParOf" srcId="{3BA0EC04-AB97-4523-8B7E-1D18586B8056}" destId="{EA22BD6F-4BB4-4712-9354-7876DCDAE4A5}" srcOrd="6" destOrd="0" presId="urn:microsoft.com/office/officeart/2005/8/layout/vList2"/>
    <dgm:cxn modelId="{4BCEAAD7-86F7-4033-B907-DED05BCD7B18}" type="presParOf" srcId="{3BA0EC04-AB97-4523-8B7E-1D18586B8056}" destId="{0F160AA0-189D-44A0-A0ED-F0DC6221A88C}" srcOrd="7" destOrd="0" presId="urn:microsoft.com/office/officeart/2005/8/layout/vList2"/>
    <dgm:cxn modelId="{B33ED70C-768A-4B59-9F80-41302B86AED9}" type="presParOf" srcId="{3BA0EC04-AB97-4523-8B7E-1D18586B8056}" destId="{969AE268-79F3-4D36-8A3C-8F3475181B93}" srcOrd="8" destOrd="0" presId="urn:microsoft.com/office/officeart/2005/8/layout/vList2"/>
    <dgm:cxn modelId="{8695AA45-65C1-41EA-8C2F-2DE1055F1806}" type="presParOf" srcId="{3BA0EC04-AB97-4523-8B7E-1D18586B8056}" destId="{14FDAFF9-113C-4E35-BF9C-954A15B6635B}" srcOrd="9" destOrd="0" presId="urn:microsoft.com/office/officeart/2005/8/layout/vList2"/>
    <dgm:cxn modelId="{9D1F604B-C789-44A8-B20B-1AE2E4705280}" type="presParOf" srcId="{3BA0EC04-AB97-4523-8B7E-1D18586B8056}" destId="{5BF25378-746B-406A-8276-195160747790}"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1D4DE3-342D-4F7E-949C-50F4205B673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03B2837-75A9-4811-9A2A-7C476C981BED}">
      <dgm:prSet/>
      <dgm:spPr/>
      <dgm:t>
        <a:bodyPr/>
        <a:lstStyle/>
        <a:p>
          <a:pPr>
            <a:lnSpc>
              <a:spcPct val="100000"/>
            </a:lnSpc>
          </a:pPr>
          <a:r>
            <a:rPr lang="en-US" dirty="0"/>
            <a:t>Project structure definition and modularity</a:t>
          </a:r>
        </a:p>
      </dgm:t>
    </dgm:pt>
    <dgm:pt modelId="{4C2E980E-9E5F-4BF6-9A12-58020C22487E}" type="parTrans" cxnId="{F3D61C68-E199-4F29-B4D0-9BF6CF20EC4A}">
      <dgm:prSet/>
      <dgm:spPr/>
      <dgm:t>
        <a:bodyPr/>
        <a:lstStyle/>
        <a:p>
          <a:endParaRPr lang="en-US"/>
        </a:p>
      </dgm:t>
    </dgm:pt>
    <dgm:pt modelId="{66B2EE64-F3E1-4C95-8817-B5CBFB180058}" type="sibTrans" cxnId="{F3D61C68-E199-4F29-B4D0-9BF6CF20EC4A}">
      <dgm:prSet/>
      <dgm:spPr/>
      <dgm:t>
        <a:bodyPr/>
        <a:lstStyle/>
        <a:p>
          <a:endParaRPr lang="en-US"/>
        </a:p>
      </dgm:t>
    </dgm:pt>
    <dgm:pt modelId="{F9376B77-3952-4639-A366-4D1E29B69C40}">
      <dgm:prSet/>
      <dgm:spPr/>
      <dgm:t>
        <a:bodyPr/>
        <a:lstStyle/>
        <a:p>
          <a:pPr>
            <a:lnSpc>
              <a:spcPct val="100000"/>
            </a:lnSpc>
          </a:pPr>
          <a:r>
            <a:rPr lang="en-US" dirty="0"/>
            <a:t>Code Versioning</a:t>
          </a:r>
        </a:p>
      </dgm:t>
    </dgm:pt>
    <dgm:pt modelId="{6F8EA242-57F6-4C6D-B5DD-85FFDC417D78}" type="parTrans" cxnId="{D12D1FED-6E67-44B1-846A-0B235873793B}">
      <dgm:prSet/>
      <dgm:spPr/>
      <dgm:t>
        <a:bodyPr/>
        <a:lstStyle/>
        <a:p>
          <a:endParaRPr lang="en-US"/>
        </a:p>
      </dgm:t>
    </dgm:pt>
    <dgm:pt modelId="{5F922220-3C92-44CF-8C53-981CE76695C9}" type="sibTrans" cxnId="{D12D1FED-6E67-44B1-846A-0B235873793B}">
      <dgm:prSet/>
      <dgm:spPr/>
      <dgm:t>
        <a:bodyPr/>
        <a:lstStyle/>
        <a:p>
          <a:endParaRPr lang="en-US"/>
        </a:p>
      </dgm:t>
    </dgm:pt>
    <dgm:pt modelId="{5757B135-C4DC-4559-B297-7C14013A0B3A}">
      <dgm:prSet/>
      <dgm:spPr/>
      <dgm:t>
        <a:bodyPr/>
        <a:lstStyle/>
        <a:p>
          <a:pPr>
            <a:lnSpc>
              <a:spcPct val="100000"/>
            </a:lnSpc>
          </a:pPr>
          <a:r>
            <a:rPr lang="en-US" dirty="0"/>
            <a:t>Data &amp; data versioning &amp; Metadata Store</a:t>
          </a:r>
        </a:p>
      </dgm:t>
    </dgm:pt>
    <dgm:pt modelId="{9BBB156B-3226-47D8-936E-55391A4FF79F}" type="parTrans" cxnId="{826A8D15-ECF5-41D6-A65D-112BBA84D0DB}">
      <dgm:prSet/>
      <dgm:spPr/>
      <dgm:t>
        <a:bodyPr/>
        <a:lstStyle/>
        <a:p>
          <a:endParaRPr lang="en-US"/>
        </a:p>
      </dgm:t>
    </dgm:pt>
    <dgm:pt modelId="{E23D16B5-86DF-44E1-B6A5-768C10AC5CF6}" type="sibTrans" cxnId="{826A8D15-ECF5-41D6-A65D-112BBA84D0DB}">
      <dgm:prSet/>
      <dgm:spPr/>
      <dgm:t>
        <a:bodyPr/>
        <a:lstStyle/>
        <a:p>
          <a:endParaRPr lang="en-US"/>
        </a:p>
      </dgm:t>
    </dgm:pt>
    <dgm:pt modelId="{FDA2BE06-226F-474E-82E1-8DAC46425B07}">
      <dgm:prSet/>
      <dgm:spPr/>
      <dgm:t>
        <a:bodyPr/>
        <a:lstStyle/>
        <a:p>
          <a:pPr>
            <a:lnSpc>
              <a:spcPct val="100000"/>
            </a:lnSpc>
          </a:pPr>
          <a:r>
            <a:rPr lang="en-US" dirty="0"/>
            <a:t>Experiment tracking and model versioning</a:t>
          </a:r>
        </a:p>
      </dgm:t>
    </dgm:pt>
    <dgm:pt modelId="{F9D80578-E9E4-4A49-8A7B-F695E8A1748B}" type="parTrans" cxnId="{540871AE-5096-49AE-B24D-9C5C2D208061}">
      <dgm:prSet/>
      <dgm:spPr/>
      <dgm:t>
        <a:bodyPr/>
        <a:lstStyle/>
        <a:p>
          <a:endParaRPr lang="en-US"/>
        </a:p>
      </dgm:t>
    </dgm:pt>
    <dgm:pt modelId="{F9A943FD-CD20-4730-8608-B82658BA2FFF}" type="sibTrans" cxnId="{540871AE-5096-49AE-B24D-9C5C2D208061}">
      <dgm:prSet/>
      <dgm:spPr/>
      <dgm:t>
        <a:bodyPr/>
        <a:lstStyle/>
        <a:p>
          <a:endParaRPr lang="en-US"/>
        </a:p>
      </dgm:t>
    </dgm:pt>
    <dgm:pt modelId="{8E666CB4-2449-48D3-BF2E-EA136731DA21}">
      <dgm:prSet/>
      <dgm:spPr/>
      <dgm:t>
        <a:bodyPr/>
        <a:lstStyle/>
        <a:p>
          <a:pPr>
            <a:lnSpc>
              <a:spcPct val="100000"/>
            </a:lnSpc>
          </a:pPr>
          <a:r>
            <a:rPr lang="en-US" dirty="0"/>
            <a:t>Setting up the machine learning pipeline &amp; tests</a:t>
          </a:r>
        </a:p>
      </dgm:t>
    </dgm:pt>
    <dgm:pt modelId="{7B5B2BE5-319F-4E5F-8E5D-7AE4ED7D927B}" type="parTrans" cxnId="{E35E55BE-D7E9-41A3-B9C3-8BF1F3A77416}">
      <dgm:prSet/>
      <dgm:spPr/>
      <dgm:t>
        <a:bodyPr/>
        <a:lstStyle/>
        <a:p>
          <a:endParaRPr lang="en-US"/>
        </a:p>
      </dgm:t>
    </dgm:pt>
    <dgm:pt modelId="{3548045F-3745-4C47-8FD3-0B12E32C0728}" type="sibTrans" cxnId="{E35E55BE-D7E9-41A3-B9C3-8BF1F3A77416}">
      <dgm:prSet/>
      <dgm:spPr/>
      <dgm:t>
        <a:bodyPr/>
        <a:lstStyle/>
        <a:p>
          <a:endParaRPr lang="en-US"/>
        </a:p>
      </dgm:t>
    </dgm:pt>
    <dgm:pt modelId="{37FD81D8-73DF-416A-8E77-C671EF762841}">
      <dgm:prSet/>
      <dgm:spPr/>
      <dgm:t>
        <a:bodyPr/>
        <a:lstStyle/>
        <a:p>
          <a:pPr>
            <a:lnSpc>
              <a:spcPct val="100000"/>
            </a:lnSpc>
          </a:pPr>
          <a:r>
            <a:rPr lang="en-US" dirty="0"/>
            <a:t>Deployment and Operations</a:t>
          </a:r>
        </a:p>
      </dgm:t>
    </dgm:pt>
    <dgm:pt modelId="{1D25B867-F6AD-4F69-A165-3B41C6DA3914}" type="parTrans" cxnId="{7D22712F-B9FE-45EC-9619-B2627600CF71}">
      <dgm:prSet/>
      <dgm:spPr/>
      <dgm:t>
        <a:bodyPr/>
        <a:lstStyle/>
        <a:p>
          <a:endParaRPr lang="en-US"/>
        </a:p>
      </dgm:t>
    </dgm:pt>
    <dgm:pt modelId="{C6E0515D-379A-4E26-AFBD-4617D899F7DF}" type="sibTrans" cxnId="{7D22712F-B9FE-45EC-9619-B2627600CF71}">
      <dgm:prSet/>
      <dgm:spPr/>
      <dgm:t>
        <a:bodyPr/>
        <a:lstStyle/>
        <a:p>
          <a:endParaRPr lang="en-US"/>
        </a:p>
      </dgm:t>
    </dgm:pt>
    <dgm:pt modelId="{4B1B0D53-C624-49C5-BC94-41CECDEA13A3}" type="pres">
      <dgm:prSet presAssocID="{041D4DE3-342D-4F7E-949C-50F4205B673A}" presName="root" presStyleCnt="0">
        <dgm:presLayoutVars>
          <dgm:dir/>
          <dgm:resizeHandles val="exact"/>
        </dgm:presLayoutVars>
      </dgm:prSet>
      <dgm:spPr/>
    </dgm:pt>
    <dgm:pt modelId="{926BCC11-FB69-4B1B-B2C8-3904260F4F2E}" type="pres">
      <dgm:prSet presAssocID="{303B2837-75A9-4811-9A2A-7C476C981BED}" presName="compNode" presStyleCnt="0"/>
      <dgm:spPr/>
    </dgm:pt>
    <dgm:pt modelId="{BA838A32-D418-4B5A-9ECD-3D06730AA2BA}" type="pres">
      <dgm:prSet presAssocID="{303B2837-75A9-4811-9A2A-7C476C981BED}" presName="bgRect" presStyleLbl="bgShp" presStyleIdx="0" presStyleCnt="6"/>
      <dgm:spPr/>
    </dgm:pt>
    <dgm:pt modelId="{FC0AF7CD-218E-4624-AE49-B9D297A4DE3C}" type="pres">
      <dgm:prSet presAssocID="{303B2837-75A9-4811-9A2A-7C476C981BE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1E9ACD38-1750-4050-8F55-6C8791982BAF}" type="pres">
      <dgm:prSet presAssocID="{303B2837-75A9-4811-9A2A-7C476C981BED}" presName="spaceRect" presStyleCnt="0"/>
      <dgm:spPr/>
    </dgm:pt>
    <dgm:pt modelId="{6F2453A6-6C21-44FF-8D48-B9A3C0E531A1}" type="pres">
      <dgm:prSet presAssocID="{303B2837-75A9-4811-9A2A-7C476C981BED}" presName="parTx" presStyleLbl="revTx" presStyleIdx="0" presStyleCnt="6">
        <dgm:presLayoutVars>
          <dgm:chMax val="0"/>
          <dgm:chPref val="0"/>
        </dgm:presLayoutVars>
      </dgm:prSet>
      <dgm:spPr/>
    </dgm:pt>
    <dgm:pt modelId="{A2431AEC-44A9-4AAA-9121-F52F77D43F9A}" type="pres">
      <dgm:prSet presAssocID="{66B2EE64-F3E1-4C95-8817-B5CBFB180058}" presName="sibTrans" presStyleCnt="0"/>
      <dgm:spPr/>
    </dgm:pt>
    <dgm:pt modelId="{F5B6A4BE-0585-4F5C-9D12-8251455BB3B8}" type="pres">
      <dgm:prSet presAssocID="{F9376B77-3952-4639-A366-4D1E29B69C40}" presName="compNode" presStyleCnt="0"/>
      <dgm:spPr/>
    </dgm:pt>
    <dgm:pt modelId="{8DBDEDB8-31A7-439D-A8EA-DB5208FAC5B6}" type="pres">
      <dgm:prSet presAssocID="{F9376B77-3952-4639-A366-4D1E29B69C40}" presName="bgRect" presStyleLbl="bgShp" presStyleIdx="1" presStyleCnt="6"/>
      <dgm:spPr/>
    </dgm:pt>
    <dgm:pt modelId="{FA941AFB-F222-4FA4-BD60-AEAE1F700431}" type="pres">
      <dgm:prSet presAssocID="{F9376B77-3952-4639-A366-4D1E29B69C4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D72C1677-16A7-4AA5-9E5E-338C6C4F3214}" type="pres">
      <dgm:prSet presAssocID="{F9376B77-3952-4639-A366-4D1E29B69C40}" presName="spaceRect" presStyleCnt="0"/>
      <dgm:spPr/>
    </dgm:pt>
    <dgm:pt modelId="{EF8A5B8B-045F-4A3D-98C4-E88162FA90BF}" type="pres">
      <dgm:prSet presAssocID="{F9376B77-3952-4639-A366-4D1E29B69C40}" presName="parTx" presStyleLbl="revTx" presStyleIdx="1" presStyleCnt="6">
        <dgm:presLayoutVars>
          <dgm:chMax val="0"/>
          <dgm:chPref val="0"/>
        </dgm:presLayoutVars>
      </dgm:prSet>
      <dgm:spPr/>
    </dgm:pt>
    <dgm:pt modelId="{60D18ED0-F2CB-4691-AA1C-9C3CB6E0F8FF}" type="pres">
      <dgm:prSet presAssocID="{5F922220-3C92-44CF-8C53-981CE76695C9}" presName="sibTrans" presStyleCnt="0"/>
      <dgm:spPr/>
    </dgm:pt>
    <dgm:pt modelId="{9F711612-8852-491B-9041-704A997C8BF6}" type="pres">
      <dgm:prSet presAssocID="{5757B135-C4DC-4559-B297-7C14013A0B3A}" presName="compNode" presStyleCnt="0"/>
      <dgm:spPr/>
    </dgm:pt>
    <dgm:pt modelId="{1F13F81A-8AA2-422F-AB8E-4FC6EE1FDB18}" type="pres">
      <dgm:prSet presAssocID="{5757B135-C4DC-4559-B297-7C14013A0B3A}" presName="bgRect" presStyleLbl="bgShp" presStyleIdx="2" presStyleCnt="6"/>
      <dgm:spPr/>
    </dgm:pt>
    <dgm:pt modelId="{BE693CAC-505C-4177-9E33-396E9E712D6A}" type="pres">
      <dgm:prSet presAssocID="{5757B135-C4DC-4559-B297-7C14013A0B3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2E78396-3C1A-436A-B87F-16713DE0EAC2}" type="pres">
      <dgm:prSet presAssocID="{5757B135-C4DC-4559-B297-7C14013A0B3A}" presName="spaceRect" presStyleCnt="0"/>
      <dgm:spPr/>
    </dgm:pt>
    <dgm:pt modelId="{237F2AA2-752D-4019-8F4F-413371EF5C49}" type="pres">
      <dgm:prSet presAssocID="{5757B135-C4DC-4559-B297-7C14013A0B3A}" presName="parTx" presStyleLbl="revTx" presStyleIdx="2" presStyleCnt="6">
        <dgm:presLayoutVars>
          <dgm:chMax val="0"/>
          <dgm:chPref val="0"/>
        </dgm:presLayoutVars>
      </dgm:prSet>
      <dgm:spPr/>
    </dgm:pt>
    <dgm:pt modelId="{3D822B2C-AEF0-4403-9DF6-FD6C64F5938A}" type="pres">
      <dgm:prSet presAssocID="{E23D16B5-86DF-44E1-B6A5-768C10AC5CF6}" presName="sibTrans" presStyleCnt="0"/>
      <dgm:spPr/>
    </dgm:pt>
    <dgm:pt modelId="{D493328D-3297-4D3A-AC8C-02A0A6DFC164}" type="pres">
      <dgm:prSet presAssocID="{FDA2BE06-226F-474E-82E1-8DAC46425B07}" presName="compNode" presStyleCnt="0"/>
      <dgm:spPr/>
    </dgm:pt>
    <dgm:pt modelId="{20E13969-3F9E-4972-8B43-8AD95034BD14}" type="pres">
      <dgm:prSet presAssocID="{FDA2BE06-226F-474E-82E1-8DAC46425B07}" presName="bgRect" presStyleLbl="bgShp" presStyleIdx="3" presStyleCnt="6"/>
      <dgm:spPr/>
    </dgm:pt>
    <dgm:pt modelId="{A900C7A5-BA1E-4890-8F4F-B8013FECE236}" type="pres">
      <dgm:prSet presAssocID="{FDA2BE06-226F-474E-82E1-8DAC46425B0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65CE7AE2-243B-4385-A182-7D83408F1D6E}" type="pres">
      <dgm:prSet presAssocID="{FDA2BE06-226F-474E-82E1-8DAC46425B07}" presName="spaceRect" presStyleCnt="0"/>
      <dgm:spPr/>
    </dgm:pt>
    <dgm:pt modelId="{0E2D8166-F8C5-4D9D-8008-777B0EBD6846}" type="pres">
      <dgm:prSet presAssocID="{FDA2BE06-226F-474E-82E1-8DAC46425B07}" presName="parTx" presStyleLbl="revTx" presStyleIdx="3" presStyleCnt="6">
        <dgm:presLayoutVars>
          <dgm:chMax val="0"/>
          <dgm:chPref val="0"/>
        </dgm:presLayoutVars>
      </dgm:prSet>
      <dgm:spPr/>
    </dgm:pt>
    <dgm:pt modelId="{69DD7A84-E8A2-4901-BF16-4F4D19194D23}" type="pres">
      <dgm:prSet presAssocID="{F9A943FD-CD20-4730-8608-B82658BA2FFF}" presName="sibTrans" presStyleCnt="0"/>
      <dgm:spPr/>
    </dgm:pt>
    <dgm:pt modelId="{43974D56-A8C6-4327-95C1-EB89D5D79A25}" type="pres">
      <dgm:prSet presAssocID="{8E666CB4-2449-48D3-BF2E-EA136731DA21}" presName="compNode" presStyleCnt="0"/>
      <dgm:spPr/>
    </dgm:pt>
    <dgm:pt modelId="{8A7A8734-ACEE-4788-A0B1-B7A7EF79B188}" type="pres">
      <dgm:prSet presAssocID="{8E666CB4-2449-48D3-BF2E-EA136731DA21}" presName="bgRect" presStyleLbl="bgShp" presStyleIdx="4" presStyleCnt="6"/>
      <dgm:spPr/>
    </dgm:pt>
    <dgm:pt modelId="{6794F0F1-CCB8-48D8-A119-C34D7781E834}" type="pres">
      <dgm:prSet presAssocID="{8E666CB4-2449-48D3-BF2E-EA136731DA2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en Folder"/>
        </a:ext>
      </dgm:extLst>
    </dgm:pt>
    <dgm:pt modelId="{8918965B-4895-4BD1-9A46-F0F09B2E1990}" type="pres">
      <dgm:prSet presAssocID="{8E666CB4-2449-48D3-BF2E-EA136731DA21}" presName="spaceRect" presStyleCnt="0"/>
      <dgm:spPr/>
    </dgm:pt>
    <dgm:pt modelId="{438D554E-1A8F-429E-BD2E-3F95E33B4523}" type="pres">
      <dgm:prSet presAssocID="{8E666CB4-2449-48D3-BF2E-EA136731DA21}" presName="parTx" presStyleLbl="revTx" presStyleIdx="4" presStyleCnt="6">
        <dgm:presLayoutVars>
          <dgm:chMax val="0"/>
          <dgm:chPref val="0"/>
        </dgm:presLayoutVars>
      </dgm:prSet>
      <dgm:spPr/>
    </dgm:pt>
    <dgm:pt modelId="{287D5114-6BEE-422A-9B80-F8005B1B3B4B}" type="pres">
      <dgm:prSet presAssocID="{3548045F-3745-4C47-8FD3-0B12E32C0728}" presName="sibTrans" presStyleCnt="0"/>
      <dgm:spPr/>
    </dgm:pt>
    <dgm:pt modelId="{CB4DC42A-A857-45F3-B325-0B63F8496F05}" type="pres">
      <dgm:prSet presAssocID="{37FD81D8-73DF-416A-8E77-C671EF762841}" presName="compNode" presStyleCnt="0"/>
      <dgm:spPr/>
    </dgm:pt>
    <dgm:pt modelId="{DBB057AF-9D63-4752-B690-2617DBAF8086}" type="pres">
      <dgm:prSet presAssocID="{37FD81D8-73DF-416A-8E77-C671EF762841}" presName="bgRect" presStyleLbl="bgShp" presStyleIdx="5" presStyleCnt="6"/>
      <dgm:spPr/>
    </dgm:pt>
    <dgm:pt modelId="{29C38A45-9DEA-472C-A196-16560A65DB24}" type="pres">
      <dgm:prSet presAssocID="{37FD81D8-73DF-416A-8E77-C671EF76284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150D004E-0270-451B-83C7-0F836F851CF8}" type="pres">
      <dgm:prSet presAssocID="{37FD81D8-73DF-416A-8E77-C671EF762841}" presName="spaceRect" presStyleCnt="0"/>
      <dgm:spPr/>
    </dgm:pt>
    <dgm:pt modelId="{D518802F-C8A6-44F2-915E-F3D35817DC07}" type="pres">
      <dgm:prSet presAssocID="{37FD81D8-73DF-416A-8E77-C671EF762841}" presName="parTx" presStyleLbl="revTx" presStyleIdx="5" presStyleCnt="6">
        <dgm:presLayoutVars>
          <dgm:chMax val="0"/>
          <dgm:chPref val="0"/>
        </dgm:presLayoutVars>
      </dgm:prSet>
      <dgm:spPr/>
    </dgm:pt>
  </dgm:ptLst>
  <dgm:cxnLst>
    <dgm:cxn modelId="{826A8D15-ECF5-41D6-A65D-112BBA84D0DB}" srcId="{041D4DE3-342D-4F7E-949C-50F4205B673A}" destId="{5757B135-C4DC-4559-B297-7C14013A0B3A}" srcOrd="2" destOrd="0" parTransId="{9BBB156B-3226-47D8-936E-55391A4FF79F}" sibTransId="{E23D16B5-86DF-44E1-B6A5-768C10AC5CF6}"/>
    <dgm:cxn modelId="{A126A82D-5B72-43EB-8E0A-CDBBA6207C2C}" type="presOf" srcId="{37FD81D8-73DF-416A-8E77-C671EF762841}" destId="{D518802F-C8A6-44F2-915E-F3D35817DC07}" srcOrd="0" destOrd="0" presId="urn:microsoft.com/office/officeart/2018/2/layout/IconVerticalSolidList"/>
    <dgm:cxn modelId="{7D22712F-B9FE-45EC-9619-B2627600CF71}" srcId="{041D4DE3-342D-4F7E-949C-50F4205B673A}" destId="{37FD81D8-73DF-416A-8E77-C671EF762841}" srcOrd="5" destOrd="0" parTransId="{1D25B867-F6AD-4F69-A165-3B41C6DA3914}" sibTransId="{C6E0515D-379A-4E26-AFBD-4617D899F7DF}"/>
    <dgm:cxn modelId="{ACDC703A-7642-4731-8318-983B33DB046B}" type="presOf" srcId="{041D4DE3-342D-4F7E-949C-50F4205B673A}" destId="{4B1B0D53-C624-49C5-BC94-41CECDEA13A3}" srcOrd="0" destOrd="0" presId="urn:microsoft.com/office/officeart/2018/2/layout/IconVerticalSolidList"/>
    <dgm:cxn modelId="{3FFD4767-8065-4887-B363-759D09296353}" type="presOf" srcId="{F9376B77-3952-4639-A366-4D1E29B69C40}" destId="{EF8A5B8B-045F-4A3D-98C4-E88162FA90BF}" srcOrd="0" destOrd="0" presId="urn:microsoft.com/office/officeart/2018/2/layout/IconVerticalSolidList"/>
    <dgm:cxn modelId="{F3D61C68-E199-4F29-B4D0-9BF6CF20EC4A}" srcId="{041D4DE3-342D-4F7E-949C-50F4205B673A}" destId="{303B2837-75A9-4811-9A2A-7C476C981BED}" srcOrd="0" destOrd="0" parTransId="{4C2E980E-9E5F-4BF6-9A12-58020C22487E}" sibTransId="{66B2EE64-F3E1-4C95-8817-B5CBFB180058}"/>
    <dgm:cxn modelId="{EA276469-A222-4805-9E12-730F28AEFC93}" type="presOf" srcId="{5757B135-C4DC-4559-B297-7C14013A0B3A}" destId="{237F2AA2-752D-4019-8F4F-413371EF5C49}" srcOrd="0" destOrd="0" presId="urn:microsoft.com/office/officeart/2018/2/layout/IconVerticalSolidList"/>
    <dgm:cxn modelId="{8AA65C53-0351-4BE6-A4DA-7FEE12F2C3A6}" type="presOf" srcId="{8E666CB4-2449-48D3-BF2E-EA136731DA21}" destId="{438D554E-1A8F-429E-BD2E-3F95E33B4523}" srcOrd="0" destOrd="0" presId="urn:microsoft.com/office/officeart/2018/2/layout/IconVerticalSolidList"/>
    <dgm:cxn modelId="{FB485483-3AA8-40DD-98FB-02F3A3289702}" type="presOf" srcId="{303B2837-75A9-4811-9A2A-7C476C981BED}" destId="{6F2453A6-6C21-44FF-8D48-B9A3C0E531A1}" srcOrd="0" destOrd="0" presId="urn:microsoft.com/office/officeart/2018/2/layout/IconVerticalSolidList"/>
    <dgm:cxn modelId="{540871AE-5096-49AE-B24D-9C5C2D208061}" srcId="{041D4DE3-342D-4F7E-949C-50F4205B673A}" destId="{FDA2BE06-226F-474E-82E1-8DAC46425B07}" srcOrd="3" destOrd="0" parTransId="{F9D80578-E9E4-4A49-8A7B-F695E8A1748B}" sibTransId="{F9A943FD-CD20-4730-8608-B82658BA2FFF}"/>
    <dgm:cxn modelId="{E35E55BE-D7E9-41A3-B9C3-8BF1F3A77416}" srcId="{041D4DE3-342D-4F7E-949C-50F4205B673A}" destId="{8E666CB4-2449-48D3-BF2E-EA136731DA21}" srcOrd="4" destOrd="0" parTransId="{7B5B2BE5-319F-4E5F-8E5D-7AE4ED7D927B}" sibTransId="{3548045F-3745-4C47-8FD3-0B12E32C0728}"/>
    <dgm:cxn modelId="{8E47B4BF-D557-409E-9B0D-6A6B7600AB65}" type="presOf" srcId="{FDA2BE06-226F-474E-82E1-8DAC46425B07}" destId="{0E2D8166-F8C5-4D9D-8008-777B0EBD6846}" srcOrd="0" destOrd="0" presId="urn:microsoft.com/office/officeart/2018/2/layout/IconVerticalSolidList"/>
    <dgm:cxn modelId="{D12D1FED-6E67-44B1-846A-0B235873793B}" srcId="{041D4DE3-342D-4F7E-949C-50F4205B673A}" destId="{F9376B77-3952-4639-A366-4D1E29B69C40}" srcOrd="1" destOrd="0" parTransId="{6F8EA242-57F6-4C6D-B5DD-85FFDC417D78}" sibTransId="{5F922220-3C92-44CF-8C53-981CE76695C9}"/>
    <dgm:cxn modelId="{F0D19C3D-AA9D-49E7-A4C5-7E9E0EBAF491}" type="presParOf" srcId="{4B1B0D53-C624-49C5-BC94-41CECDEA13A3}" destId="{926BCC11-FB69-4B1B-B2C8-3904260F4F2E}" srcOrd="0" destOrd="0" presId="urn:microsoft.com/office/officeart/2018/2/layout/IconVerticalSolidList"/>
    <dgm:cxn modelId="{5177A3DA-C3E2-488A-9026-03E72EF18CA8}" type="presParOf" srcId="{926BCC11-FB69-4B1B-B2C8-3904260F4F2E}" destId="{BA838A32-D418-4B5A-9ECD-3D06730AA2BA}" srcOrd="0" destOrd="0" presId="urn:microsoft.com/office/officeart/2018/2/layout/IconVerticalSolidList"/>
    <dgm:cxn modelId="{43AD22C4-2DB4-494F-97EF-C1165AFDF9F2}" type="presParOf" srcId="{926BCC11-FB69-4B1B-B2C8-3904260F4F2E}" destId="{FC0AF7CD-218E-4624-AE49-B9D297A4DE3C}" srcOrd="1" destOrd="0" presId="urn:microsoft.com/office/officeart/2018/2/layout/IconVerticalSolidList"/>
    <dgm:cxn modelId="{9110916A-009D-4550-9AE1-DB1F4C323165}" type="presParOf" srcId="{926BCC11-FB69-4B1B-B2C8-3904260F4F2E}" destId="{1E9ACD38-1750-4050-8F55-6C8791982BAF}" srcOrd="2" destOrd="0" presId="urn:microsoft.com/office/officeart/2018/2/layout/IconVerticalSolidList"/>
    <dgm:cxn modelId="{5F1BE06C-49DB-456A-B5D9-BC1502F88674}" type="presParOf" srcId="{926BCC11-FB69-4B1B-B2C8-3904260F4F2E}" destId="{6F2453A6-6C21-44FF-8D48-B9A3C0E531A1}" srcOrd="3" destOrd="0" presId="urn:microsoft.com/office/officeart/2018/2/layout/IconVerticalSolidList"/>
    <dgm:cxn modelId="{47B388CE-AEFC-470F-844A-1F6DD3CAB0D6}" type="presParOf" srcId="{4B1B0D53-C624-49C5-BC94-41CECDEA13A3}" destId="{A2431AEC-44A9-4AAA-9121-F52F77D43F9A}" srcOrd="1" destOrd="0" presId="urn:microsoft.com/office/officeart/2018/2/layout/IconVerticalSolidList"/>
    <dgm:cxn modelId="{E9EDD668-C23D-4CF8-AEA7-CC46E5CC9ED4}" type="presParOf" srcId="{4B1B0D53-C624-49C5-BC94-41CECDEA13A3}" destId="{F5B6A4BE-0585-4F5C-9D12-8251455BB3B8}" srcOrd="2" destOrd="0" presId="urn:microsoft.com/office/officeart/2018/2/layout/IconVerticalSolidList"/>
    <dgm:cxn modelId="{67F183E1-EF44-48AC-8519-5696F635EFBA}" type="presParOf" srcId="{F5B6A4BE-0585-4F5C-9D12-8251455BB3B8}" destId="{8DBDEDB8-31A7-439D-A8EA-DB5208FAC5B6}" srcOrd="0" destOrd="0" presId="urn:microsoft.com/office/officeart/2018/2/layout/IconVerticalSolidList"/>
    <dgm:cxn modelId="{44B66EBD-118B-4EB4-A6B5-DCA3875E4E27}" type="presParOf" srcId="{F5B6A4BE-0585-4F5C-9D12-8251455BB3B8}" destId="{FA941AFB-F222-4FA4-BD60-AEAE1F700431}" srcOrd="1" destOrd="0" presId="urn:microsoft.com/office/officeart/2018/2/layout/IconVerticalSolidList"/>
    <dgm:cxn modelId="{ED74A11E-2963-4088-88E1-381CC989010A}" type="presParOf" srcId="{F5B6A4BE-0585-4F5C-9D12-8251455BB3B8}" destId="{D72C1677-16A7-4AA5-9E5E-338C6C4F3214}" srcOrd="2" destOrd="0" presId="urn:microsoft.com/office/officeart/2018/2/layout/IconVerticalSolidList"/>
    <dgm:cxn modelId="{797F823F-09EA-495F-B7B2-99D09512D44B}" type="presParOf" srcId="{F5B6A4BE-0585-4F5C-9D12-8251455BB3B8}" destId="{EF8A5B8B-045F-4A3D-98C4-E88162FA90BF}" srcOrd="3" destOrd="0" presId="urn:microsoft.com/office/officeart/2018/2/layout/IconVerticalSolidList"/>
    <dgm:cxn modelId="{CEA0BCB0-0A12-4C58-AD78-4A4593F86B67}" type="presParOf" srcId="{4B1B0D53-C624-49C5-BC94-41CECDEA13A3}" destId="{60D18ED0-F2CB-4691-AA1C-9C3CB6E0F8FF}" srcOrd="3" destOrd="0" presId="urn:microsoft.com/office/officeart/2018/2/layout/IconVerticalSolidList"/>
    <dgm:cxn modelId="{BFE32A1C-4894-40D2-A497-CBF255E3C132}" type="presParOf" srcId="{4B1B0D53-C624-49C5-BC94-41CECDEA13A3}" destId="{9F711612-8852-491B-9041-704A997C8BF6}" srcOrd="4" destOrd="0" presId="urn:microsoft.com/office/officeart/2018/2/layout/IconVerticalSolidList"/>
    <dgm:cxn modelId="{AD4881FE-B118-4D47-97B6-FECC713A6A4B}" type="presParOf" srcId="{9F711612-8852-491B-9041-704A997C8BF6}" destId="{1F13F81A-8AA2-422F-AB8E-4FC6EE1FDB18}" srcOrd="0" destOrd="0" presId="urn:microsoft.com/office/officeart/2018/2/layout/IconVerticalSolidList"/>
    <dgm:cxn modelId="{587D9E3D-3B06-4BEC-8277-AEF8C456166B}" type="presParOf" srcId="{9F711612-8852-491B-9041-704A997C8BF6}" destId="{BE693CAC-505C-4177-9E33-396E9E712D6A}" srcOrd="1" destOrd="0" presId="urn:microsoft.com/office/officeart/2018/2/layout/IconVerticalSolidList"/>
    <dgm:cxn modelId="{55BC56BF-8986-4F81-BFB5-E653615DC3E0}" type="presParOf" srcId="{9F711612-8852-491B-9041-704A997C8BF6}" destId="{12E78396-3C1A-436A-B87F-16713DE0EAC2}" srcOrd="2" destOrd="0" presId="urn:microsoft.com/office/officeart/2018/2/layout/IconVerticalSolidList"/>
    <dgm:cxn modelId="{D078A506-E130-4095-953C-3DA84EB74B80}" type="presParOf" srcId="{9F711612-8852-491B-9041-704A997C8BF6}" destId="{237F2AA2-752D-4019-8F4F-413371EF5C49}" srcOrd="3" destOrd="0" presId="urn:microsoft.com/office/officeart/2018/2/layout/IconVerticalSolidList"/>
    <dgm:cxn modelId="{77DDD810-03FB-4617-BCDF-5DBA123C3CF7}" type="presParOf" srcId="{4B1B0D53-C624-49C5-BC94-41CECDEA13A3}" destId="{3D822B2C-AEF0-4403-9DF6-FD6C64F5938A}" srcOrd="5" destOrd="0" presId="urn:microsoft.com/office/officeart/2018/2/layout/IconVerticalSolidList"/>
    <dgm:cxn modelId="{33726471-048F-4114-BF0A-FB31BC73284C}" type="presParOf" srcId="{4B1B0D53-C624-49C5-BC94-41CECDEA13A3}" destId="{D493328D-3297-4D3A-AC8C-02A0A6DFC164}" srcOrd="6" destOrd="0" presId="urn:microsoft.com/office/officeart/2018/2/layout/IconVerticalSolidList"/>
    <dgm:cxn modelId="{09493057-34FF-44F0-910C-83425F0611F0}" type="presParOf" srcId="{D493328D-3297-4D3A-AC8C-02A0A6DFC164}" destId="{20E13969-3F9E-4972-8B43-8AD95034BD14}" srcOrd="0" destOrd="0" presId="urn:microsoft.com/office/officeart/2018/2/layout/IconVerticalSolidList"/>
    <dgm:cxn modelId="{80FCCECC-E1E1-4ABF-A7F9-82AD9C253F0A}" type="presParOf" srcId="{D493328D-3297-4D3A-AC8C-02A0A6DFC164}" destId="{A900C7A5-BA1E-4890-8F4F-B8013FECE236}" srcOrd="1" destOrd="0" presId="urn:microsoft.com/office/officeart/2018/2/layout/IconVerticalSolidList"/>
    <dgm:cxn modelId="{2023CEC9-F65E-4AF5-93C4-ED4D050F837F}" type="presParOf" srcId="{D493328D-3297-4D3A-AC8C-02A0A6DFC164}" destId="{65CE7AE2-243B-4385-A182-7D83408F1D6E}" srcOrd="2" destOrd="0" presId="urn:microsoft.com/office/officeart/2018/2/layout/IconVerticalSolidList"/>
    <dgm:cxn modelId="{6A9389C6-6997-4FC7-B1ED-E3F19834600C}" type="presParOf" srcId="{D493328D-3297-4D3A-AC8C-02A0A6DFC164}" destId="{0E2D8166-F8C5-4D9D-8008-777B0EBD6846}" srcOrd="3" destOrd="0" presId="urn:microsoft.com/office/officeart/2018/2/layout/IconVerticalSolidList"/>
    <dgm:cxn modelId="{8A597E95-734E-44CB-83F2-2FD4BF4A9955}" type="presParOf" srcId="{4B1B0D53-C624-49C5-BC94-41CECDEA13A3}" destId="{69DD7A84-E8A2-4901-BF16-4F4D19194D23}" srcOrd="7" destOrd="0" presId="urn:microsoft.com/office/officeart/2018/2/layout/IconVerticalSolidList"/>
    <dgm:cxn modelId="{ECC4AE84-6704-46C7-A7FD-829A9CB96F49}" type="presParOf" srcId="{4B1B0D53-C624-49C5-BC94-41CECDEA13A3}" destId="{43974D56-A8C6-4327-95C1-EB89D5D79A25}" srcOrd="8" destOrd="0" presId="urn:microsoft.com/office/officeart/2018/2/layout/IconVerticalSolidList"/>
    <dgm:cxn modelId="{97F5154F-A8B9-40CF-8207-E17E49CEC26F}" type="presParOf" srcId="{43974D56-A8C6-4327-95C1-EB89D5D79A25}" destId="{8A7A8734-ACEE-4788-A0B1-B7A7EF79B188}" srcOrd="0" destOrd="0" presId="urn:microsoft.com/office/officeart/2018/2/layout/IconVerticalSolidList"/>
    <dgm:cxn modelId="{CEC618FB-2AB8-437D-AC24-E1FF041F53F4}" type="presParOf" srcId="{43974D56-A8C6-4327-95C1-EB89D5D79A25}" destId="{6794F0F1-CCB8-48D8-A119-C34D7781E834}" srcOrd="1" destOrd="0" presId="urn:microsoft.com/office/officeart/2018/2/layout/IconVerticalSolidList"/>
    <dgm:cxn modelId="{6CD9B3DD-223A-46CB-82A6-4EF95ED76A57}" type="presParOf" srcId="{43974D56-A8C6-4327-95C1-EB89D5D79A25}" destId="{8918965B-4895-4BD1-9A46-F0F09B2E1990}" srcOrd="2" destOrd="0" presId="urn:microsoft.com/office/officeart/2018/2/layout/IconVerticalSolidList"/>
    <dgm:cxn modelId="{76B16C79-8390-4912-9D27-09F3264B2811}" type="presParOf" srcId="{43974D56-A8C6-4327-95C1-EB89D5D79A25}" destId="{438D554E-1A8F-429E-BD2E-3F95E33B4523}" srcOrd="3" destOrd="0" presId="urn:microsoft.com/office/officeart/2018/2/layout/IconVerticalSolidList"/>
    <dgm:cxn modelId="{AE97F1ED-EB9B-4A0B-9076-27F4EA920A5F}" type="presParOf" srcId="{4B1B0D53-C624-49C5-BC94-41CECDEA13A3}" destId="{287D5114-6BEE-422A-9B80-F8005B1B3B4B}" srcOrd="9" destOrd="0" presId="urn:microsoft.com/office/officeart/2018/2/layout/IconVerticalSolidList"/>
    <dgm:cxn modelId="{4DD389AA-2CDA-4244-9260-3390EBBB5B4F}" type="presParOf" srcId="{4B1B0D53-C624-49C5-BC94-41CECDEA13A3}" destId="{CB4DC42A-A857-45F3-B325-0B63F8496F05}" srcOrd="10" destOrd="0" presId="urn:microsoft.com/office/officeart/2018/2/layout/IconVerticalSolidList"/>
    <dgm:cxn modelId="{B6E6D705-84A2-4AF3-B99F-1E22FC0E35DB}" type="presParOf" srcId="{CB4DC42A-A857-45F3-B325-0B63F8496F05}" destId="{DBB057AF-9D63-4752-B690-2617DBAF8086}" srcOrd="0" destOrd="0" presId="urn:microsoft.com/office/officeart/2018/2/layout/IconVerticalSolidList"/>
    <dgm:cxn modelId="{8ABB8E41-E1D4-4B18-BE0B-2B70506B7938}" type="presParOf" srcId="{CB4DC42A-A857-45F3-B325-0B63F8496F05}" destId="{29C38A45-9DEA-472C-A196-16560A65DB24}" srcOrd="1" destOrd="0" presId="urn:microsoft.com/office/officeart/2018/2/layout/IconVerticalSolidList"/>
    <dgm:cxn modelId="{96213084-4652-4A68-9200-D274DA7A0D1B}" type="presParOf" srcId="{CB4DC42A-A857-45F3-B325-0B63F8496F05}" destId="{150D004E-0270-451B-83C7-0F836F851CF8}" srcOrd="2" destOrd="0" presId="urn:microsoft.com/office/officeart/2018/2/layout/IconVerticalSolidList"/>
    <dgm:cxn modelId="{1CC351A1-40B1-46D5-8DFF-9F3AA5A25BBA}" type="presParOf" srcId="{CB4DC42A-A857-45F3-B325-0B63F8496F05}" destId="{D518802F-C8A6-44F2-915E-F3D35817DC0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777C56-BC8A-4152-8A59-B04CA44D0346}" type="doc">
      <dgm:prSet loTypeId="urn:microsoft.com/office/officeart/2016/7/layout/VerticalHollowActionList" loCatId="List" qsTypeId="urn:microsoft.com/office/officeart/2005/8/quickstyle/simple2" qsCatId="simple" csTypeId="urn:microsoft.com/office/officeart/2005/8/colors/accent1_2" csCatId="accent1" phldr="1"/>
      <dgm:spPr/>
      <dgm:t>
        <a:bodyPr/>
        <a:lstStyle/>
        <a:p>
          <a:endParaRPr lang="en-US"/>
        </a:p>
      </dgm:t>
    </dgm:pt>
    <dgm:pt modelId="{B595626E-2133-4244-972A-07D6E19C1C0B}">
      <dgm:prSet/>
      <dgm:spPr/>
      <dgm:t>
        <a:bodyPr/>
        <a:lstStyle/>
        <a:p>
          <a:r>
            <a:rPr lang="en-US" dirty="0"/>
            <a:t>Service</a:t>
          </a:r>
        </a:p>
      </dgm:t>
    </dgm:pt>
    <dgm:pt modelId="{91F9B609-1D08-4DA9-8E2A-48CF53B15975}" type="parTrans" cxnId="{CBAA6BAB-B4B5-4735-8B93-88859CA0E31E}">
      <dgm:prSet/>
      <dgm:spPr/>
      <dgm:t>
        <a:bodyPr/>
        <a:lstStyle/>
        <a:p>
          <a:endParaRPr lang="en-US"/>
        </a:p>
      </dgm:t>
    </dgm:pt>
    <dgm:pt modelId="{F391AF1D-9EF6-4B33-B58F-FA766D7BD270}" type="sibTrans" cxnId="{CBAA6BAB-B4B5-4735-8B93-88859CA0E31E}">
      <dgm:prSet/>
      <dgm:spPr/>
      <dgm:t>
        <a:bodyPr/>
        <a:lstStyle/>
        <a:p>
          <a:endParaRPr lang="en-US"/>
        </a:p>
      </dgm:t>
    </dgm:pt>
    <dgm:pt modelId="{3C59DB7A-4D67-4894-A18C-402CD748BD49}">
      <dgm:prSet/>
      <dgm:spPr/>
      <dgm:t>
        <a:bodyPr/>
        <a:lstStyle/>
        <a:p>
          <a:r>
            <a:rPr lang="en-US" dirty="0"/>
            <a:t>Model Service  Deployment</a:t>
          </a:r>
        </a:p>
      </dgm:t>
    </dgm:pt>
    <dgm:pt modelId="{7F2CCB8C-6552-4BEC-827A-9CD5B9594F45}" type="parTrans" cxnId="{CAD73223-E7AC-4F26-9130-2F5052D87C37}">
      <dgm:prSet/>
      <dgm:spPr/>
      <dgm:t>
        <a:bodyPr/>
        <a:lstStyle/>
        <a:p>
          <a:endParaRPr lang="en-US"/>
        </a:p>
      </dgm:t>
    </dgm:pt>
    <dgm:pt modelId="{B31DA7F8-AA9C-43A8-A1E4-BE05283C9A07}" type="sibTrans" cxnId="{CAD73223-E7AC-4F26-9130-2F5052D87C37}">
      <dgm:prSet/>
      <dgm:spPr/>
      <dgm:t>
        <a:bodyPr/>
        <a:lstStyle/>
        <a:p>
          <a:endParaRPr lang="en-US"/>
        </a:p>
      </dgm:t>
    </dgm:pt>
    <dgm:pt modelId="{DBD42514-363D-4117-B843-D2C701DD7A51}">
      <dgm:prSet/>
      <dgm:spPr/>
      <dgm:t>
        <a:bodyPr/>
        <a:lstStyle/>
        <a:p>
          <a:r>
            <a:rPr lang="en-US" dirty="0"/>
            <a:t>Client</a:t>
          </a:r>
        </a:p>
      </dgm:t>
    </dgm:pt>
    <dgm:pt modelId="{379D0EFD-0183-4AA1-AA4D-45260C9427E7}" type="parTrans" cxnId="{065DC392-0F65-4484-810A-373939E97560}">
      <dgm:prSet/>
      <dgm:spPr/>
      <dgm:t>
        <a:bodyPr/>
        <a:lstStyle/>
        <a:p>
          <a:endParaRPr lang="en-US"/>
        </a:p>
      </dgm:t>
    </dgm:pt>
    <dgm:pt modelId="{002041FB-DE6A-4CF7-B5C7-C9B296C9342D}" type="sibTrans" cxnId="{065DC392-0F65-4484-810A-373939E97560}">
      <dgm:prSet/>
      <dgm:spPr/>
      <dgm:t>
        <a:bodyPr/>
        <a:lstStyle/>
        <a:p>
          <a:endParaRPr lang="en-US"/>
        </a:p>
      </dgm:t>
    </dgm:pt>
    <dgm:pt modelId="{7A0CD86B-258A-4D99-888E-FF157C8FB238}">
      <dgm:prSet/>
      <dgm:spPr/>
      <dgm:t>
        <a:bodyPr/>
        <a:lstStyle/>
        <a:p>
          <a:r>
            <a:rPr lang="en-US" dirty="0"/>
            <a:t>Front-end Client using React</a:t>
          </a:r>
        </a:p>
      </dgm:t>
    </dgm:pt>
    <dgm:pt modelId="{B0D1F39E-5148-4E33-94F5-DB5F89B592D9}" type="parTrans" cxnId="{7E33B99B-ACDA-42D1-A8A4-57C629B5FB9D}">
      <dgm:prSet/>
      <dgm:spPr/>
      <dgm:t>
        <a:bodyPr/>
        <a:lstStyle/>
        <a:p>
          <a:endParaRPr lang="en-US"/>
        </a:p>
      </dgm:t>
    </dgm:pt>
    <dgm:pt modelId="{5CC6ABBE-B8F0-474B-87B1-0A3BC2E772AF}" type="sibTrans" cxnId="{7E33B99B-ACDA-42D1-A8A4-57C629B5FB9D}">
      <dgm:prSet/>
      <dgm:spPr/>
      <dgm:t>
        <a:bodyPr/>
        <a:lstStyle/>
        <a:p>
          <a:endParaRPr lang="en-US"/>
        </a:p>
      </dgm:t>
    </dgm:pt>
    <dgm:pt modelId="{09AF9C19-D9F5-447A-8A2D-994102AFDE35}">
      <dgm:prSet/>
      <dgm:spPr/>
      <dgm:t>
        <a:bodyPr/>
        <a:lstStyle/>
        <a:p>
          <a:r>
            <a:rPr lang="en-US" dirty="0"/>
            <a:t>Strategies</a:t>
          </a:r>
        </a:p>
      </dgm:t>
    </dgm:pt>
    <dgm:pt modelId="{3B24DCF6-5C8D-4261-8735-7C3045518407}" type="parTrans" cxnId="{46409158-26BE-448D-AA5E-ED88858B2EC0}">
      <dgm:prSet/>
      <dgm:spPr/>
      <dgm:t>
        <a:bodyPr/>
        <a:lstStyle/>
        <a:p>
          <a:endParaRPr lang="en-US"/>
        </a:p>
      </dgm:t>
    </dgm:pt>
    <dgm:pt modelId="{D16B31C7-EEFE-4BBA-BCB4-EC5438AB6A51}" type="sibTrans" cxnId="{46409158-26BE-448D-AA5E-ED88858B2EC0}">
      <dgm:prSet/>
      <dgm:spPr/>
      <dgm:t>
        <a:bodyPr/>
        <a:lstStyle/>
        <a:p>
          <a:endParaRPr lang="en-US"/>
        </a:p>
      </dgm:t>
    </dgm:pt>
    <dgm:pt modelId="{9C0E36DE-1C71-4226-A205-A6CAB1A14408}">
      <dgm:prSet/>
      <dgm:spPr/>
      <dgm:t>
        <a:bodyPr/>
        <a:lstStyle/>
        <a:p>
          <a:r>
            <a:rPr lang="en-US" dirty="0"/>
            <a:t>Model Deployment Strategies</a:t>
          </a:r>
        </a:p>
      </dgm:t>
    </dgm:pt>
    <dgm:pt modelId="{1FFA1FF3-61F5-4C41-9DBB-6BC391AB2134}" type="parTrans" cxnId="{9FEDAFA6-17E5-49CB-8C7D-13DBE082C405}">
      <dgm:prSet/>
      <dgm:spPr/>
      <dgm:t>
        <a:bodyPr/>
        <a:lstStyle/>
        <a:p>
          <a:endParaRPr lang="en-US"/>
        </a:p>
      </dgm:t>
    </dgm:pt>
    <dgm:pt modelId="{767AB39C-B985-43E3-B172-2BEAD994AC76}" type="sibTrans" cxnId="{9FEDAFA6-17E5-49CB-8C7D-13DBE082C405}">
      <dgm:prSet/>
      <dgm:spPr/>
      <dgm:t>
        <a:bodyPr/>
        <a:lstStyle/>
        <a:p>
          <a:endParaRPr lang="en-US"/>
        </a:p>
      </dgm:t>
    </dgm:pt>
    <dgm:pt modelId="{2E330060-03E8-4248-9904-19547A4005D5}">
      <dgm:prSet/>
      <dgm:spPr/>
      <dgm:t>
        <a:bodyPr/>
        <a:lstStyle/>
        <a:p>
          <a:r>
            <a:rPr lang="en-US" dirty="0"/>
            <a:t>Docker, </a:t>
          </a:r>
          <a:r>
            <a:rPr lang="en-US" dirty="0" err="1"/>
            <a:t>Linode</a:t>
          </a:r>
          <a:r>
            <a:rPr lang="en-US" dirty="0"/>
            <a:t>, and Kubernetes</a:t>
          </a:r>
        </a:p>
      </dgm:t>
    </dgm:pt>
    <dgm:pt modelId="{ADCAA39E-9BF9-44A3-9190-ADC47195C514}" type="parTrans" cxnId="{A37B4CB6-42EC-4EE9-93D2-0C17E0911136}">
      <dgm:prSet/>
      <dgm:spPr/>
      <dgm:t>
        <a:bodyPr/>
        <a:lstStyle/>
        <a:p>
          <a:endParaRPr lang="en-US"/>
        </a:p>
      </dgm:t>
    </dgm:pt>
    <dgm:pt modelId="{FDE25544-A807-44D4-A9AA-BF9A61C922C5}" type="sibTrans" cxnId="{A37B4CB6-42EC-4EE9-93D2-0C17E0911136}">
      <dgm:prSet/>
      <dgm:spPr/>
      <dgm:t>
        <a:bodyPr/>
        <a:lstStyle/>
        <a:p>
          <a:endParaRPr lang="en-US"/>
        </a:p>
      </dgm:t>
    </dgm:pt>
    <dgm:pt modelId="{9351F319-EB9E-483F-9BA2-96FB6AB59897}" type="pres">
      <dgm:prSet presAssocID="{19777C56-BC8A-4152-8A59-B04CA44D0346}" presName="Name0" presStyleCnt="0">
        <dgm:presLayoutVars>
          <dgm:dir/>
          <dgm:animLvl val="lvl"/>
          <dgm:resizeHandles val="exact"/>
        </dgm:presLayoutVars>
      </dgm:prSet>
      <dgm:spPr/>
    </dgm:pt>
    <dgm:pt modelId="{E19F9839-4B41-4AE5-BFA0-CC2948EAEB3E}" type="pres">
      <dgm:prSet presAssocID="{B595626E-2133-4244-972A-07D6E19C1C0B}" presName="linNode" presStyleCnt="0"/>
      <dgm:spPr/>
    </dgm:pt>
    <dgm:pt modelId="{0BC70A87-C6A7-4F13-80FA-78FD16E74261}" type="pres">
      <dgm:prSet presAssocID="{B595626E-2133-4244-972A-07D6E19C1C0B}" presName="parentText" presStyleLbl="solidFgAcc1" presStyleIdx="0" presStyleCnt="3">
        <dgm:presLayoutVars>
          <dgm:chMax val="1"/>
          <dgm:bulletEnabled/>
        </dgm:presLayoutVars>
      </dgm:prSet>
      <dgm:spPr/>
    </dgm:pt>
    <dgm:pt modelId="{5FAAA0F1-74E1-47FF-A92D-BABB969FD4E4}" type="pres">
      <dgm:prSet presAssocID="{B595626E-2133-4244-972A-07D6E19C1C0B}" presName="descendantText" presStyleLbl="alignNode1" presStyleIdx="0" presStyleCnt="3">
        <dgm:presLayoutVars>
          <dgm:bulletEnabled/>
        </dgm:presLayoutVars>
      </dgm:prSet>
      <dgm:spPr/>
    </dgm:pt>
    <dgm:pt modelId="{59DB0E57-BB94-4EA2-99FE-8C66EE926C5B}" type="pres">
      <dgm:prSet presAssocID="{F391AF1D-9EF6-4B33-B58F-FA766D7BD270}" presName="sp" presStyleCnt="0"/>
      <dgm:spPr/>
    </dgm:pt>
    <dgm:pt modelId="{449968FA-D684-44B1-AFF7-90DEB8B26708}" type="pres">
      <dgm:prSet presAssocID="{DBD42514-363D-4117-B843-D2C701DD7A51}" presName="linNode" presStyleCnt="0"/>
      <dgm:spPr/>
    </dgm:pt>
    <dgm:pt modelId="{D111AA53-61C1-404D-A7B1-BBCA5E159137}" type="pres">
      <dgm:prSet presAssocID="{DBD42514-363D-4117-B843-D2C701DD7A51}" presName="parentText" presStyleLbl="solidFgAcc1" presStyleIdx="1" presStyleCnt="3">
        <dgm:presLayoutVars>
          <dgm:chMax val="1"/>
          <dgm:bulletEnabled/>
        </dgm:presLayoutVars>
      </dgm:prSet>
      <dgm:spPr/>
    </dgm:pt>
    <dgm:pt modelId="{2643B6FD-ADF5-46E9-BD4C-B368D527EAD6}" type="pres">
      <dgm:prSet presAssocID="{DBD42514-363D-4117-B843-D2C701DD7A51}" presName="descendantText" presStyleLbl="alignNode1" presStyleIdx="1" presStyleCnt="3">
        <dgm:presLayoutVars>
          <dgm:bulletEnabled/>
        </dgm:presLayoutVars>
      </dgm:prSet>
      <dgm:spPr/>
    </dgm:pt>
    <dgm:pt modelId="{0A542ADB-3746-44F0-BA5D-9B944CE8D6C8}" type="pres">
      <dgm:prSet presAssocID="{002041FB-DE6A-4CF7-B5C7-C9B296C9342D}" presName="sp" presStyleCnt="0"/>
      <dgm:spPr/>
    </dgm:pt>
    <dgm:pt modelId="{3BB1188B-C6E1-4F96-81DE-755AD7C2DC89}" type="pres">
      <dgm:prSet presAssocID="{09AF9C19-D9F5-447A-8A2D-994102AFDE35}" presName="linNode" presStyleCnt="0"/>
      <dgm:spPr/>
    </dgm:pt>
    <dgm:pt modelId="{45CB8790-BEB4-4713-A4E9-C6CC02DA71CF}" type="pres">
      <dgm:prSet presAssocID="{09AF9C19-D9F5-447A-8A2D-994102AFDE35}" presName="parentText" presStyleLbl="solidFgAcc1" presStyleIdx="2" presStyleCnt="3">
        <dgm:presLayoutVars>
          <dgm:chMax val="1"/>
          <dgm:bulletEnabled/>
        </dgm:presLayoutVars>
      </dgm:prSet>
      <dgm:spPr/>
    </dgm:pt>
    <dgm:pt modelId="{3E6F23A8-8C17-4BAD-B915-137FC8D9AB77}" type="pres">
      <dgm:prSet presAssocID="{09AF9C19-D9F5-447A-8A2D-994102AFDE35}" presName="descendantText" presStyleLbl="alignNode1" presStyleIdx="2" presStyleCnt="3">
        <dgm:presLayoutVars>
          <dgm:bulletEnabled/>
        </dgm:presLayoutVars>
      </dgm:prSet>
      <dgm:spPr/>
    </dgm:pt>
  </dgm:ptLst>
  <dgm:cxnLst>
    <dgm:cxn modelId="{CAD73223-E7AC-4F26-9130-2F5052D87C37}" srcId="{B595626E-2133-4244-972A-07D6E19C1C0B}" destId="{3C59DB7A-4D67-4894-A18C-402CD748BD49}" srcOrd="0" destOrd="0" parTransId="{7F2CCB8C-6552-4BEC-827A-9CD5B9594F45}" sibTransId="{B31DA7F8-AA9C-43A8-A1E4-BE05283C9A07}"/>
    <dgm:cxn modelId="{46409158-26BE-448D-AA5E-ED88858B2EC0}" srcId="{19777C56-BC8A-4152-8A59-B04CA44D0346}" destId="{09AF9C19-D9F5-447A-8A2D-994102AFDE35}" srcOrd="2" destOrd="0" parTransId="{3B24DCF6-5C8D-4261-8735-7C3045518407}" sibTransId="{D16B31C7-EEFE-4BBA-BCB4-EC5438AB6A51}"/>
    <dgm:cxn modelId="{6A8DAF7C-F29C-4410-AFA6-15F8F3709545}" type="presOf" srcId="{7A0CD86B-258A-4D99-888E-FF157C8FB238}" destId="{2643B6FD-ADF5-46E9-BD4C-B368D527EAD6}" srcOrd="0" destOrd="0" presId="urn:microsoft.com/office/officeart/2016/7/layout/VerticalHollowActionList"/>
    <dgm:cxn modelId="{C80A8A92-B7EB-4120-A312-AC86BB44C83C}" type="presOf" srcId="{DBD42514-363D-4117-B843-D2C701DD7A51}" destId="{D111AA53-61C1-404D-A7B1-BBCA5E159137}" srcOrd="0" destOrd="0" presId="urn:microsoft.com/office/officeart/2016/7/layout/VerticalHollowActionList"/>
    <dgm:cxn modelId="{065DC392-0F65-4484-810A-373939E97560}" srcId="{19777C56-BC8A-4152-8A59-B04CA44D0346}" destId="{DBD42514-363D-4117-B843-D2C701DD7A51}" srcOrd="1" destOrd="0" parTransId="{379D0EFD-0183-4AA1-AA4D-45260C9427E7}" sibTransId="{002041FB-DE6A-4CF7-B5C7-C9B296C9342D}"/>
    <dgm:cxn modelId="{7E33B99B-ACDA-42D1-A8A4-57C629B5FB9D}" srcId="{DBD42514-363D-4117-B843-D2C701DD7A51}" destId="{7A0CD86B-258A-4D99-888E-FF157C8FB238}" srcOrd="0" destOrd="0" parTransId="{B0D1F39E-5148-4E33-94F5-DB5F89B592D9}" sibTransId="{5CC6ABBE-B8F0-474B-87B1-0A3BC2E772AF}"/>
    <dgm:cxn modelId="{9FEDAFA6-17E5-49CB-8C7D-13DBE082C405}" srcId="{09AF9C19-D9F5-447A-8A2D-994102AFDE35}" destId="{9C0E36DE-1C71-4226-A205-A6CAB1A14408}" srcOrd="0" destOrd="0" parTransId="{1FFA1FF3-61F5-4C41-9DBB-6BC391AB2134}" sibTransId="{767AB39C-B985-43E3-B172-2BEAD994AC76}"/>
    <dgm:cxn modelId="{CBAA6BAB-B4B5-4735-8B93-88859CA0E31E}" srcId="{19777C56-BC8A-4152-8A59-B04CA44D0346}" destId="{B595626E-2133-4244-972A-07D6E19C1C0B}" srcOrd="0" destOrd="0" parTransId="{91F9B609-1D08-4DA9-8E2A-48CF53B15975}" sibTransId="{F391AF1D-9EF6-4B33-B58F-FA766D7BD270}"/>
    <dgm:cxn modelId="{A37B4CB6-42EC-4EE9-93D2-0C17E0911136}" srcId="{9C0E36DE-1C71-4226-A205-A6CAB1A14408}" destId="{2E330060-03E8-4248-9904-19547A4005D5}" srcOrd="0" destOrd="0" parTransId="{ADCAA39E-9BF9-44A3-9190-ADC47195C514}" sibTransId="{FDE25544-A807-44D4-A9AA-BF9A61C922C5}"/>
    <dgm:cxn modelId="{FCC5A8B7-1EEB-47C5-BC52-D35F3E290686}" type="presOf" srcId="{3C59DB7A-4D67-4894-A18C-402CD748BD49}" destId="{5FAAA0F1-74E1-47FF-A92D-BABB969FD4E4}" srcOrd="0" destOrd="0" presId="urn:microsoft.com/office/officeart/2016/7/layout/VerticalHollowActionList"/>
    <dgm:cxn modelId="{5FAB23BC-F064-45F9-9ED9-71D25D6511D2}" type="presOf" srcId="{2E330060-03E8-4248-9904-19547A4005D5}" destId="{3E6F23A8-8C17-4BAD-B915-137FC8D9AB77}" srcOrd="0" destOrd="1" presId="urn:microsoft.com/office/officeart/2016/7/layout/VerticalHollowActionList"/>
    <dgm:cxn modelId="{F84532CD-4512-418A-8906-11A12067AB77}" type="presOf" srcId="{B595626E-2133-4244-972A-07D6E19C1C0B}" destId="{0BC70A87-C6A7-4F13-80FA-78FD16E74261}" srcOrd="0" destOrd="0" presId="urn:microsoft.com/office/officeart/2016/7/layout/VerticalHollowActionList"/>
    <dgm:cxn modelId="{D61585E3-348E-4D59-AE8E-28C097A2FBB9}" type="presOf" srcId="{09AF9C19-D9F5-447A-8A2D-994102AFDE35}" destId="{45CB8790-BEB4-4713-A4E9-C6CC02DA71CF}" srcOrd="0" destOrd="0" presId="urn:microsoft.com/office/officeart/2016/7/layout/VerticalHollowActionList"/>
    <dgm:cxn modelId="{0992A3F7-A035-4ACB-828F-CCD22EE74AF0}" type="presOf" srcId="{9C0E36DE-1C71-4226-A205-A6CAB1A14408}" destId="{3E6F23A8-8C17-4BAD-B915-137FC8D9AB77}" srcOrd="0" destOrd="0" presId="urn:microsoft.com/office/officeart/2016/7/layout/VerticalHollowActionList"/>
    <dgm:cxn modelId="{36D45BF8-9D8A-4955-B5CD-FC998354CC26}" type="presOf" srcId="{19777C56-BC8A-4152-8A59-B04CA44D0346}" destId="{9351F319-EB9E-483F-9BA2-96FB6AB59897}" srcOrd="0" destOrd="0" presId="urn:microsoft.com/office/officeart/2016/7/layout/VerticalHollowActionList"/>
    <dgm:cxn modelId="{23FD155C-6262-455B-814C-8FB838C2AFA1}" type="presParOf" srcId="{9351F319-EB9E-483F-9BA2-96FB6AB59897}" destId="{E19F9839-4B41-4AE5-BFA0-CC2948EAEB3E}" srcOrd="0" destOrd="0" presId="urn:microsoft.com/office/officeart/2016/7/layout/VerticalHollowActionList"/>
    <dgm:cxn modelId="{C1384CC4-BB3E-4B38-8D3E-62930D09BD91}" type="presParOf" srcId="{E19F9839-4B41-4AE5-BFA0-CC2948EAEB3E}" destId="{0BC70A87-C6A7-4F13-80FA-78FD16E74261}" srcOrd="0" destOrd="0" presId="urn:microsoft.com/office/officeart/2016/7/layout/VerticalHollowActionList"/>
    <dgm:cxn modelId="{3AB32006-847F-4110-BA13-C1C04C5B3C23}" type="presParOf" srcId="{E19F9839-4B41-4AE5-BFA0-CC2948EAEB3E}" destId="{5FAAA0F1-74E1-47FF-A92D-BABB969FD4E4}" srcOrd="1" destOrd="0" presId="urn:microsoft.com/office/officeart/2016/7/layout/VerticalHollowActionList"/>
    <dgm:cxn modelId="{7665F0E0-46B7-4F4F-8A34-4EE7D59C0D88}" type="presParOf" srcId="{9351F319-EB9E-483F-9BA2-96FB6AB59897}" destId="{59DB0E57-BB94-4EA2-99FE-8C66EE926C5B}" srcOrd="1" destOrd="0" presId="urn:microsoft.com/office/officeart/2016/7/layout/VerticalHollowActionList"/>
    <dgm:cxn modelId="{229F2CDE-C37A-4957-A968-358465B6B245}" type="presParOf" srcId="{9351F319-EB9E-483F-9BA2-96FB6AB59897}" destId="{449968FA-D684-44B1-AFF7-90DEB8B26708}" srcOrd="2" destOrd="0" presId="urn:microsoft.com/office/officeart/2016/7/layout/VerticalHollowActionList"/>
    <dgm:cxn modelId="{DD4D90D6-84CE-4275-ABA0-9624A8080EC7}" type="presParOf" srcId="{449968FA-D684-44B1-AFF7-90DEB8B26708}" destId="{D111AA53-61C1-404D-A7B1-BBCA5E159137}" srcOrd="0" destOrd="0" presId="urn:microsoft.com/office/officeart/2016/7/layout/VerticalHollowActionList"/>
    <dgm:cxn modelId="{606FB246-E3D6-4CDB-8350-926422F47164}" type="presParOf" srcId="{449968FA-D684-44B1-AFF7-90DEB8B26708}" destId="{2643B6FD-ADF5-46E9-BD4C-B368D527EAD6}" srcOrd="1" destOrd="0" presId="urn:microsoft.com/office/officeart/2016/7/layout/VerticalHollowActionList"/>
    <dgm:cxn modelId="{D6136D1C-AB06-4223-AD2C-9DD8DDA36075}" type="presParOf" srcId="{9351F319-EB9E-483F-9BA2-96FB6AB59897}" destId="{0A542ADB-3746-44F0-BA5D-9B944CE8D6C8}" srcOrd="3" destOrd="0" presId="urn:microsoft.com/office/officeart/2016/7/layout/VerticalHollowActionList"/>
    <dgm:cxn modelId="{3C97FB73-CCA2-4402-9847-6B3C792E0992}" type="presParOf" srcId="{9351F319-EB9E-483F-9BA2-96FB6AB59897}" destId="{3BB1188B-C6E1-4F96-81DE-755AD7C2DC89}" srcOrd="4" destOrd="0" presId="urn:microsoft.com/office/officeart/2016/7/layout/VerticalHollowActionList"/>
    <dgm:cxn modelId="{F2B097AC-D389-49DE-95BA-4ADE0146D418}" type="presParOf" srcId="{3BB1188B-C6E1-4F96-81DE-755AD7C2DC89}" destId="{45CB8790-BEB4-4713-A4E9-C6CC02DA71CF}" srcOrd="0" destOrd="0" presId="urn:microsoft.com/office/officeart/2016/7/layout/VerticalHollowActionList"/>
    <dgm:cxn modelId="{44EC476D-4298-4D63-90F7-035E7525507A}" type="presParOf" srcId="{3BB1188B-C6E1-4F96-81DE-755AD7C2DC89}" destId="{3E6F23A8-8C17-4BAD-B915-137FC8D9AB77}"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30208-9D76-4FB8-876C-CFC99C72A723}">
      <dsp:nvSpPr>
        <dsp:cNvPr id="0" name=""/>
        <dsp:cNvSpPr/>
      </dsp:nvSpPr>
      <dsp:spPr>
        <a:xfrm>
          <a:off x="0" y="20962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Business Metrics</a:t>
          </a:r>
        </a:p>
      </dsp:txBody>
      <dsp:txXfrm>
        <a:off x="25759" y="235386"/>
        <a:ext cx="6715359" cy="476152"/>
      </dsp:txXfrm>
    </dsp:sp>
    <dsp:sp modelId="{E9BE4EA0-5334-46D4-BF24-0D9694A3C0F8}">
      <dsp:nvSpPr>
        <dsp:cNvPr id="0" name=""/>
        <dsp:cNvSpPr/>
      </dsp:nvSpPr>
      <dsp:spPr>
        <a:xfrm>
          <a:off x="0" y="80065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 Market Expansion: </a:t>
          </a:r>
        </a:p>
      </dsp:txBody>
      <dsp:txXfrm>
        <a:off x="25759" y="826416"/>
        <a:ext cx="6715359" cy="476152"/>
      </dsp:txXfrm>
    </dsp:sp>
    <dsp:sp modelId="{BE8C4F6D-97E7-4FBA-853F-EDB4180EF2C3}">
      <dsp:nvSpPr>
        <dsp:cNvPr id="0" name=""/>
        <dsp:cNvSpPr/>
      </dsp:nvSpPr>
      <dsp:spPr>
        <a:xfrm>
          <a:off x="0" y="139168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 Brand Differentiation.</a:t>
          </a:r>
        </a:p>
      </dsp:txBody>
      <dsp:txXfrm>
        <a:off x="25759" y="1417446"/>
        <a:ext cx="6715359" cy="476152"/>
      </dsp:txXfrm>
    </dsp:sp>
    <dsp:sp modelId="{EA22BD6F-4BB4-4712-9354-7876DCDAE4A5}">
      <dsp:nvSpPr>
        <dsp:cNvPr id="0" name=""/>
        <dsp:cNvSpPr/>
      </dsp:nvSpPr>
      <dsp:spPr>
        <a:xfrm>
          <a:off x="0" y="198271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3. Operational Efficiency: </a:t>
          </a:r>
        </a:p>
      </dsp:txBody>
      <dsp:txXfrm>
        <a:off x="25759" y="2008476"/>
        <a:ext cx="6715359" cy="476152"/>
      </dsp:txXfrm>
    </dsp:sp>
    <dsp:sp modelId="{969AE268-79F3-4D36-8A3C-8F3475181B93}">
      <dsp:nvSpPr>
        <dsp:cNvPr id="0" name=""/>
        <dsp:cNvSpPr/>
      </dsp:nvSpPr>
      <dsp:spPr>
        <a:xfrm>
          <a:off x="0" y="257374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4. Customer Loyalty and Retention: </a:t>
          </a:r>
        </a:p>
      </dsp:txBody>
      <dsp:txXfrm>
        <a:off x="25759" y="2599506"/>
        <a:ext cx="6715359" cy="476152"/>
      </dsp:txXfrm>
    </dsp:sp>
    <dsp:sp modelId="{5BF25378-746B-406A-8276-195160747790}">
      <dsp:nvSpPr>
        <dsp:cNvPr id="0" name=""/>
        <dsp:cNvSpPr/>
      </dsp:nvSpPr>
      <dsp:spPr>
        <a:xfrm>
          <a:off x="0" y="3164777"/>
          <a:ext cx="6766877"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5. Data-Driven Insights for Product Development: .</a:t>
          </a:r>
        </a:p>
      </dsp:txBody>
      <dsp:txXfrm>
        <a:off x="25759" y="3190536"/>
        <a:ext cx="6715359" cy="4761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38A32-D418-4B5A-9ECD-3D06730AA2BA}">
      <dsp:nvSpPr>
        <dsp:cNvPr id="0" name=""/>
        <dsp:cNvSpPr/>
      </dsp:nvSpPr>
      <dsp:spPr>
        <a:xfrm>
          <a:off x="0" y="1269"/>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0AF7CD-218E-4624-AE49-B9D297A4DE3C}">
      <dsp:nvSpPr>
        <dsp:cNvPr id="0" name=""/>
        <dsp:cNvSpPr/>
      </dsp:nvSpPr>
      <dsp:spPr>
        <a:xfrm>
          <a:off x="163680" y="123015"/>
          <a:ext cx="297601" cy="297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2453A6-6C21-44FF-8D48-B9A3C0E531A1}">
      <dsp:nvSpPr>
        <dsp:cNvPr id="0" name=""/>
        <dsp:cNvSpPr/>
      </dsp:nvSpPr>
      <dsp:spPr>
        <a:xfrm>
          <a:off x="624962" y="1269"/>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Project structure definition and modularity</a:t>
          </a:r>
        </a:p>
      </dsp:txBody>
      <dsp:txXfrm>
        <a:off x="624962" y="1269"/>
        <a:ext cx="9780211" cy="541093"/>
      </dsp:txXfrm>
    </dsp:sp>
    <dsp:sp modelId="{8DBDEDB8-31A7-439D-A8EA-DB5208FAC5B6}">
      <dsp:nvSpPr>
        <dsp:cNvPr id="0" name=""/>
        <dsp:cNvSpPr/>
      </dsp:nvSpPr>
      <dsp:spPr>
        <a:xfrm>
          <a:off x="0" y="677636"/>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41AFB-F222-4FA4-BD60-AEAE1F700431}">
      <dsp:nvSpPr>
        <dsp:cNvPr id="0" name=""/>
        <dsp:cNvSpPr/>
      </dsp:nvSpPr>
      <dsp:spPr>
        <a:xfrm>
          <a:off x="163680" y="799382"/>
          <a:ext cx="297601" cy="297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8A5B8B-045F-4A3D-98C4-E88162FA90BF}">
      <dsp:nvSpPr>
        <dsp:cNvPr id="0" name=""/>
        <dsp:cNvSpPr/>
      </dsp:nvSpPr>
      <dsp:spPr>
        <a:xfrm>
          <a:off x="624962" y="677636"/>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Code Versioning</a:t>
          </a:r>
        </a:p>
      </dsp:txBody>
      <dsp:txXfrm>
        <a:off x="624962" y="677636"/>
        <a:ext cx="9780211" cy="541093"/>
      </dsp:txXfrm>
    </dsp:sp>
    <dsp:sp modelId="{1F13F81A-8AA2-422F-AB8E-4FC6EE1FDB18}">
      <dsp:nvSpPr>
        <dsp:cNvPr id="0" name=""/>
        <dsp:cNvSpPr/>
      </dsp:nvSpPr>
      <dsp:spPr>
        <a:xfrm>
          <a:off x="0" y="1354003"/>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693CAC-505C-4177-9E33-396E9E712D6A}">
      <dsp:nvSpPr>
        <dsp:cNvPr id="0" name=""/>
        <dsp:cNvSpPr/>
      </dsp:nvSpPr>
      <dsp:spPr>
        <a:xfrm>
          <a:off x="163680" y="1475749"/>
          <a:ext cx="297601" cy="297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7F2AA2-752D-4019-8F4F-413371EF5C49}">
      <dsp:nvSpPr>
        <dsp:cNvPr id="0" name=""/>
        <dsp:cNvSpPr/>
      </dsp:nvSpPr>
      <dsp:spPr>
        <a:xfrm>
          <a:off x="624962" y="1354003"/>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Data &amp; data versioning &amp; Metadata Store</a:t>
          </a:r>
        </a:p>
      </dsp:txBody>
      <dsp:txXfrm>
        <a:off x="624962" y="1354003"/>
        <a:ext cx="9780211" cy="541093"/>
      </dsp:txXfrm>
    </dsp:sp>
    <dsp:sp modelId="{20E13969-3F9E-4972-8B43-8AD95034BD14}">
      <dsp:nvSpPr>
        <dsp:cNvPr id="0" name=""/>
        <dsp:cNvSpPr/>
      </dsp:nvSpPr>
      <dsp:spPr>
        <a:xfrm>
          <a:off x="0" y="2030370"/>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00C7A5-BA1E-4890-8F4F-B8013FECE236}">
      <dsp:nvSpPr>
        <dsp:cNvPr id="0" name=""/>
        <dsp:cNvSpPr/>
      </dsp:nvSpPr>
      <dsp:spPr>
        <a:xfrm>
          <a:off x="163680" y="2152116"/>
          <a:ext cx="297601" cy="2976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2D8166-F8C5-4D9D-8008-777B0EBD6846}">
      <dsp:nvSpPr>
        <dsp:cNvPr id="0" name=""/>
        <dsp:cNvSpPr/>
      </dsp:nvSpPr>
      <dsp:spPr>
        <a:xfrm>
          <a:off x="624962" y="2030370"/>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Experiment tracking and model versioning</a:t>
          </a:r>
        </a:p>
      </dsp:txBody>
      <dsp:txXfrm>
        <a:off x="624962" y="2030370"/>
        <a:ext cx="9780211" cy="541093"/>
      </dsp:txXfrm>
    </dsp:sp>
    <dsp:sp modelId="{8A7A8734-ACEE-4788-A0B1-B7A7EF79B188}">
      <dsp:nvSpPr>
        <dsp:cNvPr id="0" name=""/>
        <dsp:cNvSpPr/>
      </dsp:nvSpPr>
      <dsp:spPr>
        <a:xfrm>
          <a:off x="0" y="2706736"/>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4F0F1-CCB8-48D8-A119-C34D7781E834}">
      <dsp:nvSpPr>
        <dsp:cNvPr id="0" name=""/>
        <dsp:cNvSpPr/>
      </dsp:nvSpPr>
      <dsp:spPr>
        <a:xfrm>
          <a:off x="163680" y="2828482"/>
          <a:ext cx="297601" cy="2976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8D554E-1A8F-429E-BD2E-3F95E33B4523}">
      <dsp:nvSpPr>
        <dsp:cNvPr id="0" name=""/>
        <dsp:cNvSpPr/>
      </dsp:nvSpPr>
      <dsp:spPr>
        <a:xfrm>
          <a:off x="624962" y="2706736"/>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Setting up the machine learning pipeline &amp; tests</a:t>
          </a:r>
        </a:p>
      </dsp:txBody>
      <dsp:txXfrm>
        <a:off x="624962" y="2706736"/>
        <a:ext cx="9780211" cy="541093"/>
      </dsp:txXfrm>
    </dsp:sp>
    <dsp:sp modelId="{DBB057AF-9D63-4752-B690-2617DBAF8086}">
      <dsp:nvSpPr>
        <dsp:cNvPr id="0" name=""/>
        <dsp:cNvSpPr/>
      </dsp:nvSpPr>
      <dsp:spPr>
        <a:xfrm>
          <a:off x="0" y="3383103"/>
          <a:ext cx="10405174" cy="5410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C38A45-9DEA-472C-A196-16560A65DB24}">
      <dsp:nvSpPr>
        <dsp:cNvPr id="0" name=""/>
        <dsp:cNvSpPr/>
      </dsp:nvSpPr>
      <dsp:spPr>
        <a:xfrm>
          <a:off x="163680" y="3504849"/>
          <a:ext cx="297601" cy="2976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18802F-C8A6-44F2-915E-F3D35817DC07}">
      <dsp:nvSpPr>
        <dsp:cNvPr id="0" name=""/>
        <dsp:cNvSpPr/>
      </dsp:nvSpPr>
      <dsp:spPr>
        <a:xfrm>
          <a:off x="624962" y="3383103"/>
          <a:ext cx="9780211" cy="5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266" tIns="57266" rIns="57266" bIns="57266" numCol="1" spcCol="1270" anchor="ctr" anchorCtr="0">
          <a:noAutofit/>
        </a:bodyPr>
        <a:lstStyle/>
        <a:p>
          <a:pPr marL="0" lvl="0" indent="0" algn="l" defTabSz="844550">
            <a:lnSpc>
              <a:spcPct val="100000"/>
            </a:lnSpc>
            <a:spcBef>
              <a:spcPct val="0"/>
            </a:spcBef>
            <a:spcAft>
              <a:spcPct val="35000"/>
            </a:spcAft>
            <a:buNone/>
          </a:pPr>
          <a:r>
            <a:rPr lang="en-US" sz="1900" kern="1200" dirty="0"/>
            <a:t>Deployment and Operations</a:t>
          </a:r>
        </a:p>
      </dsp:txBody>
      <dsp:txXfrm>
        <a:off x="624962" y="3383103"/>
        <a:ext cx="9780211" cy="5410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AA0F1-74E1-47FF-A92D-BABB969FD4E4}">
      <dsp:nvSpPr>
        <dsp:cNvPr id="0" name=""/>
        <dsp:cNvSpPr/>
      </dsp:nvSpPr>
      <dsp:spPr>
        <a:xfrm>
          <a:off x="2081034" y="1226"/>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ctr" anchorCtr="0">
          <a:noAutofit/>
        </a:bodyPr>
        <a:lstStyle/>
        <a:p>
          <a:pPr marL="0" lvl="0" indent="0" algn="l" defTabSz="889000">
            <a:lnSpc>
              <a:spcPct val="90000"/>
            </a:lnSpc>
            <a:spcBef>
              <a:spcPct val="0"/>
            </a:spcBef>
            <a:spcAft>
              <a:spcPct val="35000"/>
            </a:spcAft>
            <a:buNone/>
          </a:pPr>
          <a:r>
            <a:rPr lang="en-US" sz="2000" kern="1200" dirty="0"/>
            <a:t>Model Service  Deployment</a:t>
          </a:r>
        </a:p>
      </dsp:txBody>
      <dsp:txXfrm>
        <a:off x="2081034" y="1226"/>
        <a:ext cx="8324139" cy="1257376"/>
      </dsp:txXfrm>
    </dsp:sp>
    <dsp:sp modelId="{0BC70A87-C6A7-4F13-80FA-78FD16E74261}">
      <dsp:nvSpPr>
        <dsp:cNvPr id="0" name=""/>
        <dsp:cNvSpPr/>
      </dsp:nvSpPr>
      <dsp:spPr>
        <a:xfrm>
          <a:off x="0" y="1226"/>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Service</a:t>
          </a:r>
        </a:p>
      </dsp:txBody>
      <dsp:txXfrm>
        <a:off x="0" y="1226"/>
        <a:ext cx="2081034" cy="1257376"/>
      </dsp:txXfrm>
    </dsp:sp>
    <dsp:sp modelId="{2643B6FD-ADF5-46E9-BD4C-B368D527EAD6}">
      <dsp:nvSpPr>
        <dsp:cNvPr id="0" name=""/>
        <dsp:cNvSpPr/>
      </dsp:nvSpPr>
      <dsp:spPr>
        <a:xfrm>
          <a:off x="2081034" y="1334045"/>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ctr" anchorCtr="0">
          <a:noAutofit/>
        </a:bodyPr>
        <a:lstStyle/>
        <a:p>
          <a:pPr marL="0" lvl="0" indent="0" algn="l" defTabSz="889000">
            <a:lnSpc>
              <a:spcPct val="90000"/>
            </a:lnSpc>
            <a:spcBef>
              <a:spcPct val="0"/>
            </a:spcBef>
            <a:spcAft>
              <a:spcPct val="35000"/>
            </a:spcAft>
            <a:buNone/>
          </a:pPr>
          <a:r>
            <a:rPr lang="en-US" sz="2000" kern="1200" dirty="0"/>
            <a:t>Front-end Client using React</a:t>
          </a:r>
        </a:p>
      </dsp:txBody>
      <dsp:txXfrm>
        <a:off x="2081034" y="1334045"/>
        <a:ext cx="8324139" cy="1257376"/>
      </dsp:txXfrm>
    </dsp:sp>
    <dsp:sp modelId="{D111AA53-61C1-404D-A7B1-BBCA5E159137}">
      <dsp:nvSpPr>
        <dsp:cNvPr id="0" name=""/>
        <dsp:cNvSpPr/>
      </dsp:nvSpPr>
      <dsp:spPr>
        <a:xfrm>
          <a:off x="0" y="1334045"/>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Client</a:t>
          </a:r>
        </a:p>
      </dsp:txBody>
      <dsp:txXfrm>
        <a:off x="0" y="1334045"/>
        <a:ext cx="2081034" cy="1257376"/>
      </dsp:txXfrm>
    </dsp:sp>
    <dsp:sp modelId="{3E6F23A8-8C17-4BAD-B915-137FC8D9AB77}">
      <dsp:nvSpPr>
        <dsp:cNvPr id="0" name=""/>
        <dsp:cNvSpPr/>
      </dsp:nvSpPr>
      <dsp:spPr>
        <a:xfrm>
          <a:off x="2081034" y="2666864"/>
          <a:ext cx="8324139" cy="12573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61511" tIns="319374" rIns="161511" bIns="319374" numCol="1" spcCol="1270" anchor="t" anchorCtr="0">
          <a:noAutofit/>
        </a:bodyPr>
        <a:lstStyle/>
        <a:p>
          <a:pPr marL="0" lvl="0" indent="0" algn="l" defTabSz="889000">
            <a:lnSpc>
              <a:spcPct val="90000"/>
            </a:lnSpc>
            <a:spcBef>
              <a:spcPct val="0"/>
            </a:spcBef>
            <a:spcAft>
              <a:spcPct val="35000"/>
            </a:spcAft>
            <a:buNone/>
          </a:pPr>
          <a:r>
            <a:rPr lang="en-US" sz="2000" kern="1200" dirty="0"/>
            <a:t>Model Deployment Strategies</a:t>
          </a:r>
        </a:p>
        <a:p>
          <a:pPr marL="171450" lvl="1" indent="-171450" algn="l" defTabSz="711200">
            <a:lnSpc>
              <a:spcPct val="90000"/>
            </a:lnSpc>
            <a:spcBef>
              <a:spcPct val="0"/>
            </a:spcBef>
            <a:spcAft>
              <a:spcPct val="15000"/>
            </a:spcAft>
            <a:buChar char="•"/>
          </a:pPr>
          <a:r>
            <a:rPr lang="en-US" sz="1600" kern="1200" dirty="0"/>
            <a:t>Docker, </a:t>
          </a:r>
          <a:r>
            <a:rPr lang="en-US" sz="1600" kern="1200" dirty="0" err="1"/>
            <a:t>Linode</a:t>
          </a:r>
          <a:r>
            <a:rPr lang="en-US" sz="1600" kern="1200" dirty="0"/>
            <a:t>, and Kubernetes</a:t>
          </a:r>
        </a:p>
      </dsp:txBody>
      <dsp:txXfrm>
        <a:off x="2081034" y="2666864"/>
        <a:ext cx="8324139" cy="1257376"/>
      </dsp:txXfrm>
    </dsp:sp>
    <dsp:sp modelId="{45CB8790-BEB4-4713-A4E9-C6CC02DA71CF}">
      <dsp:nvSpPr>
        <dsp:cNvPr id="0" name=""/>
        <dsp:cNvSpPr/>
      </dsp:nvSpPr>
      <dsp:spPr>
        <a:xfrm>
          <a:off x="0" y="2666864"/>
          <a:ext cx="2081034" cy="125737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121" tIns="124201" rIns="110121" bIns="124201" numCol="1" spcCol="1270" anchor="ctr" anchorCtr="0">
          <a:noAutofit/>
        </a:bodyPr>
        <a:lstStyle/>
        <a:p>
          <a:pPr marL="0" lvl="0" indent="0" algn="ctr" defTabSz="1111250">
            <a:lnSpc>
              <a:spcPct val="90000"/>
            </a:lnSpc>
            <a:spcBef>
              <a:spcPct val="0"/>
            </a:spcBef>
            <a:spcAft>
              <a:spcPct val="35000"/>
            </a:spcAft>
            <a:buNone/>
          </a:pPr>
          <a:r>
            <a:rPr lang="en-US" sz="2500" kern="1200" dirty="0"/>
            <a:t>Strategies</a:t>
          </a:r>
        </a:p>
      </dsp:txBody>
      <dsp:txXfrm>
        <a:off x="0" y="2666864"/>
        <a:ext cx="2081034" cy="12573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5/14/2024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5/14/2024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is an innovative solution designed to enhance visual accessibility for the visually impaired community. Leveraging cutting-edge AI technologies,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aims to provide intuitive and efficient assistance to those with visual impairments, significantly improving their daily lives.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Our project combines advanced image recognition, real-time navigation assistance, and personalized user experiences to create a comprehensive tool that addresses the unique challenges faced by the visually impaired. Through thoughtful design and user-centric development,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not only fulfills a vital social need but also explores a market with significant growth potential.</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3</a:t>
            </a:fld>
            <a:endParaRPr lang="en-US" dirty="0"/>
          </a:p>
        </p:txBody>
      </p:sp>
    </p:spTree>
    <p:extLst>
      <p:ext uri="{BB962C8B-B14F-4D97-AF65-F5344CB8AC3E}">
        <p14:creationId xmlns:p14="http://schemas.microsoft.com/office/powerpoint/2010/main" val="47589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focuses on how we manage data, its versions, and the associated metadata, which is critical for ensuring consistency and reliability in our machine learning workflows.</a:t>
            </a:r>
          </a:p>
          <a:p>
            <a:pPr algn="l"/>
            <a:r>
              <a:rPr lang="en-US" b="1" i="0" dirty="0">
                <a:solidFill>
                  <a:srgbClr val="ECECEC"/>
                </a:solidFill>
                <a:effectLst/>
                <a:highlight>
                  <a:srgbClr val="212121"/>
                </a:highlight>
                <a:latin typeface="Söhne"/>
              </a:rPr>
              <a:t>Cassandra and MongoDB</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use Cassandra and MongoDB to handle large-scale data storage. These databases are chosen for their scalability and high performance, allowing us to store and retrieve data efficiently.</a:t>
            </a:r>
          </a:p>
          <a:p>
            <a:pPr algn="l"/>
            <a:r>
              <a:rPr lang="en-US" b="1" i="0" dirty="0">
                <a:solidFill>
                  <a:srgbClr val="ECECEC"/>
                </a:solidFill>
                <a:effectLst/>
                <a:highlight>
                  <a:srgbClr val="212121"/>
                </a:highlight>
                <a:latin typeface="Söhne"/>
              </a:rPr>
              <a:t>Git and DVC</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Git, combined with Data Version Control (DVC), helps us manage data versioning. Just like code, our data and models are versioned, enabling us to track changes, revert to previous states, and ensure reproducibility of our experiments.</a:t>
            </a:r>
          </a:p>
          <a:p>
            <a:pPr algn="l"/>
            <a:r>
              <a:rPr lang="en-US" b="0" i="0" dirty="0">
                <a:solidFill>
                  <a:srgbClr val="ECECEC"/>
                </a:solidFill>
                <a:effectLst/>
                <a:highlight>
                  <a:srgbClr val="212121"/>
                </a:highlight>
                <a:latin typeface="Söhne"/>
              </a:rPr>
              <a:t>By leveraging these tools, we ensure our data management processes are robust, scalable, and efficient, laying a strong foundation for our machine learning pipeline."</a:t>
            </a:r>
          </a:p>
          <a:p>
            <a:br>
              <a:rPr lang="en-US" dirty="0"/>
            </a:br>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13</a:t>
            </a:fld>
            <a:endParaRPr lang="en-US" dirty="0"/>
          </a:p>
        </p:txBody>
      </p:sp>
    </p:spTree>
    <p:extLst>
      <p:ext uri="{BB962C8B-B14F-4D97-AF65-F5344CB8AC3E}">
        <p14:creationId xmlns:p14="http://schemas.microsoft.com/office/powerpoint/2010/main" val="392718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illustrates the setup of our machine learning pipeline, which is integral to streamlining our ML processes.</a:t>
            </a:r>
          </a:p>
          <a:p>
            <a:pPr algn="l"/>
            <a:r>
              <a:rPr lang="en-US" b="1" i="0" dirty="0" err="1">
                <a:solidFill>
                  <a:srgbClr val="ECECEC"/>
                </a:solidFill>
                <a:effectLst/>
                <a:highlight>
                  <a:srgbClr val="212121"/>
                </a:highlight>
                <a:latin typeface="Söhne"/>
              </a:rPr>
              <a:t>ZenML</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err="1">
                <a:solidFill>
                  <a:srgbClr val="ECECEC"/>
                </a:solidFill>
                <a:effectLst/>
                <a:highlight>
                  <a:srgbClr val="212121"/>
                </a:highlight>
                <a:latin typeface="Söhne"/>
              </a:rPr>
              <a:t>ZenML</a:t>
            </a:r>
            <a:r>
              <a:rPr lang="en-US" b="0" i="0" dirty="0">
                <a:solidFill>
                  <a:srgbClr val="ECECEC"/>
                </a:solidFill>
                <a:effectLst/>
                <a:highlight>
                  <a:srgbClr val="212121"/>
                </a:highlight>
                <a:latin typeface="Söhne"/>
              </a:rPr>
              <a:t> serves as our orchestrator for creating reproducible ML pipelines. It enables us to automate the entire workflow from data ingestion to model deployment, ensuring consistency and reliability.</a:t>
            </a:r>
          </a:p>
          <a:p>
            <a:pPr algn="l"/>
            <a:r>
              <a:rPr lang="en-US" b="1"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 complements </a:t>
            </a:r>
            <a:r>
              <a:rPr lang="en-US" b="0" i="0" dirty="0" err="1">
                <a:solidFill>
                  <a:srgbClr val="ECECEC"/>
                </a:solidFill>
                <a:effectLst/>
                <a:highlight>
                  <a:srgbClr val="212121"/>
                </a:highlight>
                <a:latin typeface="Söhne"/>
              </a:rPr>
              <a:t>ZenML</a:t>
            </a:r>
            <a:r>
              <a:rPr lang="en-US" b="0" i="0" dirty="0">
                <a:solidFill>
                  <a:srgbClr val="ECECEC"/>
                </a:solidFill>
                <a:effectLst/>
                <a:highlight>
                  <a:srgbClr val="212121"/>
                </a:highlight>
                <a:latin typeface="Söhne"/>
              </a:rPr>
              <a:t> by managing the lifecycle of our machine learning models. It handles experiment tracking, model versioning, and deployment, providing a comprehensive suite of tools for ML development.</a:t>
            </a:r>
          </a:p>
          <a:p>
            <a:pPr algn="l"/>
            <a:r>
              <a:rPr lang="en-US" b="0" i="0" dirty="0">
                <a:solidFill>
                  <a:srgbClr val="ECECEC"/>
                </a:solidFill>
                <a:effectLst/>
                <a:highlight>
                  <a:srgbClr val="212121"/>
                </a:highlight>
                <a:latin typeface="Söhne"/>
              </a:rPr>
              <a:t>Together, </a:t>
            </a:r>
            <a:r>
              <a:rPr lang="en-US" b="0" i="0" dirty="0" err="1">
                <a:solidFill>
                  <a:srgbClr val="ECECEC"/>
                </a:solidFill>
                <a:effectLst/>
                <a:highlight>
                  <a:srgbClr val="212121"/>
                </a:highlight>
                <a:latin typeface="Söhne"/>
              </a:rPr>
              <a:t>ZenML</a:t>
            </a:r>
            <a:r>
              <a:rPr lang="en-US" b="0" i="0" dirty="0">
                <a:solidFill>
                  <a:srgbClr val="ECECEC"/>
                </a:solidFill>
                <a:effectLst/>
                <a:highlight>
                  <a:srgbClr val="212121"/>
                </a:highlight>
                <a:latin typeface="Söhne"/>
              </a:rPr>
              <a:t> and </a:t>
            </a:r>
            <a:r>
              <a:rPr lang="en-US" b="0"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 form a robust pipeline, enhancing our ability to develop, track, and deploy machine learning models efficiently and effectively."</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14</a:t>
            </a:fld>
            <a:endParaRPr lang="en-US" dirty="0"/>
          </a:p>
        </p:txBody>
      </p:sp>
    </p:spTree>
    <p:extLst>
      <p:ext uri="{BB962C8B-B14F-4D97-AF65-F5344CB8AC3E}">
        <p14:creationId xmlns:p14="http://schemas.microsoft.com/office/powerpoint/2010/main" val="1745582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highlights our approach to </a:t>
            </a:r>
            <a:r>
              <a:rPr lang="en-US" b="0" i="0" dirty="0" err="1">
                <a:solidFill>
                  <a:srgbClr val="ECECEC"/>
                </a:solidFill>
                <a:effectLst/>
                <a:highlight>
                  <a:srgbClr val="212121"/>
                </a:highlight>
                <a:latin typeface="Söhne"/>
              </a:rPr>
              <a:t>behavioural</a:t>
            </a:r>
            <a:r>
              <a:rPr lang="en-US" b="0" i="0" dirty="0">
                <a:solidFill>
                  <a:srgbClr val="ECECEC"/>
                </a:solidFill>
                <a:effectLst/>
                <a:highlight>
                  <a:srgbClr val="212121"/>
                </a:highlight>
                <a:latin typeface="Söhne"/>
              </a:rPr>
              <a:t> model testing, which ensures the robustness and reliability of our machine learning models.</a:t>
            </a:r>
          </a:p>
          <a:p>
            <a:pPr algn="l"/>
            <a:r>
              <a:rPr lang="en-US" b="1" i="0" dirty="0" err="1">
                <a:solidFill>
                  <a:srgbClr val="ECECEC"/>
                </a:solidFill>
                <a:effectLst/>
                <a:highlight>
                  <a:srgbClr val="212121"/>
                </a:highlight>
                <a:latin typeface="Söhne"/>
              </a:rPr>
              <a:t>Pytest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use </a:t>
            </a:r>
            <a:r>
              <a:rPr lang="en-US" b="0" i="0" dirty="0" err="1">
                <a:solidFill>
                  <a:srgbClr val="ECECEC"/>
                </a:solidFill>
                <a:effectLst/>
                <a:highlight>
                  <a:srgbClr val="212121"/>
                </a:highlight>
                <a:latin typeface="Söhne"/>
              </a:rPr>
              <a:t>Pytest</a:t>
            </a:r>
            <a:r>
              <a:rPr lang="en-US" b="0" i="0" dirty="0">
                <a:solidFill>
                  <a:srgbClr val="ECECEC"/>
                </a:solidFill>
                <a:effectLst/>
                <a:highlight>
                  <a:srgbClr val="212121"/>
                </a:highlight>
                <a:latin typeface="Söhne"/>
              </a:rPr>
              <a:t> for automating our model tests. This includes testing performance metrics, business metrics, and decision thresholds to ensure our models are meeting the required standards.</a:t>
            </a:r>
          </a:p>
          <a:p>
            <a:pPr algn="l"/>
            <a:r>
              <a:rPr lang="en-US" b="1" i="0" dirty="0">
                <a:solidFill>
                  <a:srgbClr val="ECECEC"/>
                </a:solidFill>
                <a:effectLst/>
                <a:highlight>
                  <a:srgbClr val="212121"/>
                </a:highlight>
                <a:latin typeface="Söhne"/>
              </a:rPr>
              <a:t>Test Coverage</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displayed output shows a series of </a:t>
            </a:r>
            <a:r>
              <a:rPr lang="en-US" b="0" i="0" dirty="0" err="1">
                <a:solidFill>
                  <a:srgbClr val="ECECEC"/>
                </a:solidFill>
                <a:effectLst/>
                <a:highlight>
                  <a:srgbClr val="212121"/>
                </a:highlight>
                <a:latin typeface="Söhne"/>
              </a:rPr>
              <a:t>behavioural</a:t>
            </a:r>
            <a:r>
              <a:rPr lang="en-US" b="0" i="0" dirty="0">
                <a:solidFill>
                  <a:srgbClr val="ECECEC"/>
                </a:solidFill>
                <a:effectLst/>
                <a:highlight>
                  <a:srgbClr val="212121"/>
                </a:highlight>
                <a:latin typeface="Söhne"/>
              </a:rPr>
              <a:t> tests, such as performance metrics (e.g., TR@10, IR@10) and business metrics (e.g., Operational Efficiency, Customer Acquisition Cost).</a:t>
            </a:r>
          </a:p>
          <a:p>
            <a:pPr algn="l">
              <a:buFont typeface="Arial" panose="020B0604020202020204" pitchFamily="34" charset="0"/>
              <a:buChar char="•"/>
            </a:pPr>
            <a:r>
              <a:rPr lang="en-US" b="0" i="0" dirty="0">
                <a:solidFill>
                  <a:srgbClr val="ECECEC"/>
                </a:solidFill>
                <a:effectLst/>
                <a:highlight>
                  <a:srgbClr val="212121"/>
                </a:highlight>
                <a:latin typeface="Söhne"/>
              </a:rPr>
              <a:t>Any failed tests indicate areas where the model does not meet the predefined criteria and may require retraining or adjustments.</a:t>
            </a:r>
          </a:p>
          <a:p>
            <a:pPr algn="l"/>
            <a:r>
              <a:rPr lang="en-US" b="0" i="0" dirty="0">
                <a:solidFill>
                  <a:srgbClr val="ECECEC"/>
                </a:solidFill>
                <a:effectLst/>
                <a:highlight>
                  <a:srgbClr val="212121"/>
                </a:highlight>
                <a:latin typeface="Söhne"/>
              </a:rPr>
              <a:t>By implementing comprehensive </a:t>
            </a:r>
            <a:r>
              <a:rPr lang="en-US" b="0" i="0" dirty="0" err="1">
                <a:solidFill>
                  <a:srgbClr val="ECECEC"/>
                </a:solidFill>
                <a:effectLst/>
                <a:highlight>
                  <a:srgbClr val="212121"/>
                </a:highlight>
                <a:latin typeface="Söhne"/>
              </a:rPr>
              <a:t>behavioural</a:t>
            </a:r>
            <a:r>
              <a:rPr lang="en-US" b="0" i="0" dirty="0">
                <a:solidFill>
                  <a:srgbClr val="ECECEC"/>
                </a:solidFill>
                <a:effectLst/>
                <a:highlight>
                  <a:srgbClr val="212121"/>
                </a:highlight>
                <a:latin typeface="Söhne"/>
              </a:rPr>
              <a:t> tests, we ensure that our models perform optimally and align with our business goals and user expectations."</a:t>
            </a:r>
          </a:p>
          <a:p>
            <a:br>
              <a:rPr lang="en-US" dirty="0"/>
            </a:br>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15</a:t>
            </a:fld>
            <a:endParaRPr lang="en-US" dirty="0"/>
          </a:p>
        </p:txBody>
      </p:sp>
    </p:spTree>
    <p:extLst>
      <p:ext uri="{BB962C8B-B14F-4D97-AF65-F5344CB8AC3E}">
        <p14:creationId xmlns:p14="http://schemas.microsoft.com/office/powerpoint/2010/main" val="4048254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focuses on the tools we use for resource and performance monitoring, which are critical for maintaining the health and efficiency of our systems.</a:t>
            </a:r>
          </a:p>
          <a:p>
            <a:pPr algn="l"/>
            <a:r>
              <a:rPr lang="en-US" b="1" i="0" dirty="0">
                <a:solidFill>
                  <a:srgbClr val="ECECEC"/>
                </a:solidFill>
                <a:effectLst/>
                <a:highlight>
                  <a:srgbClr val="212121"/>
                </a:highlight>
                <a:latin typeface="Söhne"/>
              </a:rPr>
              <a:t>Grafana</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Grafana is our go-to tool for monitoring and visualizing system performance metrics. It provides real-time insights into resource usage, helping us identify and address any potential issues promptly.</a:t>
            </a:r>
          </a:p>
          <a:p>
            <a:pPr algn="l"/>
            <a:r>
              <a:rPr lang="en-US" b="1" i="0" dirty="0">
                <a:solidFill>
                  <a:srgbClr val="ECECEC"/>
                </a:solidFill>
                <a:effectLst/>
                <a:highlight>
                  <a:srgbClr val="212121"/>
                </a:highlight>
                <a:latin typeface="Söhne"/>
              </a:rPr>
              <a:t>Evidently AI</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Evidently AI is used for monitoring the performance of our machine learning models. It allows us to track metrics such as accuracy, drift, and other key indicators, ensuring our models remain effective and reliable over time.</a:t>
            </a:r>
          </a:p>
          <a:p>
            <a:pPr algn="l"/>
            <a:r>
              <a:rPr lang="en-US" b="0" i="0" dirty="0">
                <a:solidFill>
                  <a:srgbClr val="ECECEC"/>
                </a:solidFill>
                <a:effectLst/>
                <a:highlight>
                  <a:srgbClr val="212121"/>
                </a:highlight>
                <a:latin typeface="Söhne"/>
              </a:rPr>
              <a:t>By leveraging these tools, we ensure continuous monitoring and optimization of both system resources and model performance, leading to a more robust and efficient operation."</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16</a:t>
            </a:fld>
            <a:endParaRPr lang="en-US" dirty="0"/>
          </a:p>
        </p:txBody>
      </p:sp>
    </p:spTree>
    <p:extLst>
      <p:ext uri="{BB962C8B-B14F-4D97-AF65-F5344CB8AC3E}">
        <p14:creationId xmlns:p14="http://schemas.microsoft.com/office/powerpoint/2010/main" val="3585072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outlines our approach to deployment and operations, which ensures our models and applications are effectively delivered and maintained.</a:t>
            </a:r>
          </a:p>
          <a:p>
            <a:pPr algn="l"/>
            <a:r>
              <a:rPr lang="en-US" b="1" i="0" dirty="0">
                <a:solidFill>
                  <a:srgbClr val="ECECEC"/>
                </a:solidFill>
                <a:effectLst/>
                <a:highlight>
                  <a:srgbClr val="212121"/>
                </a:highlight>
                <a:latin typeface="Söhne"/>
              </a:rPr>
              <a:t>Service</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focus on the deployment of model services, ensuring that our machine learning models are available and accessible for use in various applications.</a:t>
            </a:r>
          </a:p>
          <a:p>
            <a:pPr algn="l"/>
            <a:r>
              <a:rPr lang="en-US" b="1" i="0" dirty="0">
                <a:solidFill>
                  <a:srgbClr val="ECECEC"/>
                </a:solidFill>
                <a:effectLst/>
                <a:highlight>
                  <a:srgbClr val="212121"/>
                </a:highlight>
                <a:latin typeface="Söhne"/>
              </a:rPr>
              <a:t>Client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front-end client is developed using React. This modern, responsive framework ensures a seamless user experience and efficient interaction with our back-end services.</a:t>
            </a:r>
          </a:p>
          <a:p>
            <a:pPr algn="l"/>
            <a:r>
              <a:rPr lang="en-US" b="1" i="0" dirty="0">
                <a:solidFill>
                  <a:srgbClr val="ECECEC"/>
                </a:solidFill>
                <a:effectLst/>
                <a:highlight>
                  <a:srgbClr val="212121"/>
                </a:highlight>
                <a:latin typeface="Söhne"/>
              </a:rPr>
              <a:t>Strategies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employ several model deployment strategies, leveraging Docker for containerization, </a:t>
            </a:r>
            <a:r>
              <a:rPr lang="en-US" b="0" i="0" dirty="0" err="1">
                <a:solidFill>
                  <a:srgbClr val="ECECEC"/>
                </a:solidFill>
                <a:effectLst/>
                <a:highlight>
                  <a:srgbClr val="212121"/>
                </a:highlight>
                <a:latin typeface="Söhne"/>
              </a:rPr>
              <a:t>Linode</a:t>
            </a:r>
            <a:r>
              <a:rPr lang="en-US" b="0" i="0" dirty="0">
                <a:solidFill>
                  <a:srgbClr val="ECECEC"/>
                </a:solidFill>
                <a:effectLst/>
                <a:highlight>
                  <a:srgbClr val="212121"/>
                </a:highlight>
                <a:latin typeface="Söhne"/>
              </a:rPr>
              <a:t> for cloud hosting, and Kubernetes for orchestration and scalability. These tools and platforms enable us to deploy and manage our applications efficiently, ensuring reliability and performance.</a:t>
            </a:r>
          </a:p>
          <a:p>
            <a:pPr algn="l"/>
            <a:r>
              <a:rPr lang="en-US" b="0" i="0" dirty="0">
                <a:solidFill>
                  <a:srgbClr val="ECECEC"/>
                </a:solidFill>
                <a:effectLst/>
                <a:highlight>
                  <a:srgbClr val="212121"/>
                </a:highlight>
                <a:latin typeface="Söhne"/>
              </a:rPr>
              <a:t>By integrating these elements, we achieve a robust and scalable deployment process, facilitating smooth operations and user satisfaction."</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17</a:t>
            </a:fld>
            <a:endParaRPr lang="en-US" dirty="0"/>
          </a:p>
        </p:txBody>
      </p:sp>
    </p:spTree>
    <p:extLst>
      <p:ext uri="{BB962C8B-B14F-4D97-AF65-F5344CB8AC3E}">
        <p14:creationId xmlns:p14="http://schemas.microsoft.com/office/powerpoint/2010/main" val="268344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showcases our deployment and serving strategy using Kubernetes.</a:t>
            </a:r>
          </a:p>
          <a:p>
            <a:pPr algn="l"/>
            <a:r>
              <a:rPr lang="en-US" b="1" i="0" dirty="0">
                <a:solidFill>
                  <a:srgbClr val="ECECEC"/>
                </a:solidFill>
                <a:effectLst/>
                <a:highlight>
                  <a:srgbClr val="212121"/>
                </a:highlight>
                <a:latin typeface="Söhne"/>
              </a:rPr>
              <a:t>Kubernetes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Kubernetes orchestrates the deployment, scaling, and management of our containerized applications. It ensures our services are highly available and can handle varying loads efficiently.</a:t>
            </a:r>
          </a:p>
          <a:p>
            <a:pPr algn="l"/>
            <a:r>
              <a:rPr lang="en-US" b="1" i="0" dirty="0">
                <a:solidFill>
                  <a:srgbClr val="ECECEC"/>
                </a:solidFill>
                <a:effectLst/>
                <a:highlight>
                  <a:srgbClr val="212121"/>
                </a:highlight>
                <a:latin typeface="Söhne"/>
              </a:rPr>
              <a:t>Deployment Configuration</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configuration on the left shows our Kubernetes deployment setup. We define the number of replicas, rolling update strategy, and container specifications to ensure smooth and reliable deployments.</a:t>
            </a:r>
          </a:p>
          <a:p>
            <a:pPr algn="l"/>
            <a:r>
              <a:rPr lang="en-US" b="1" i="0" dirty="0">
                <a:solidFill>
                  <a:srgbClr val="ECECEC"/>
                </a:solidFill>
                <a:effectLst/>
                <a:highlight>
                  <a:srgbClr val="212121"/>
                </a:highlight>
                <a:latin typeface="Söhne"/>
              </a:rPr>
              <a:t>Service Description</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On the right, we have the service description, detailing how the application is exposed and accessed. It includes information about the load balancer, IP addresses, and ports used to ensure our application is reachable and performant.</a:t>
            </a:r>
          </a:p>
          <a:p>
            <a:pPr algn="l"/>
            <a:r>
              <a:rPr lang="en-US" b="0" i="0" dirty="0">
                <a:solidFill>
                  <a:srgbClr val="ECECEC"/>
                </a:solidFill>
                <a:effectLst/>
                <a:highlight>
                  <a:srgbClr val="212121"/>
                </a:highlight>
                <a:latin typeface="Söhne"/>
              </a:rPr>
              <a:t>By leveraging Kubernetes, we achieve a robust and scalable deployment architecture, ensuring high availability and efficient resource management for our applications."</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18</a:t>
            </a:fld>
            <a:endParaRPr lang="en-US" dirty="0"/>
          </a:p>
        </p:txBody>
      </p:sp>
    </p:spTree>
    <p:extLst>
      <p:ext uri="{BB962C8B-B14F-4D97-AF65-F5344CB8AC3E}">
        <p14:creationId xmlns:p14="http://schemas.microsoft.com/office/powerpoint/2010/main" val="4204595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demonstrates the server-side functionality of our application.</a:t>
            </a:r>
          </a:p>
          <a:p>
            <a:pPr algn="l"/>
            <a:r>
              <a:rPr lang="en-US" b="1" i="0" dirty="0">
                <a:solidFill>
                  <a:srgbClr val="ECECEC"/>
                </a:solidFill>
                <a:effectLst/>
                <a:highlight>
                  <a:srgbClr val="212121"/>
                </a:highlight>
                <a:latin typeface="Söhne"/>
              </a:rPr>
              <a:t>Server Endpoint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screenshot shows a POST request to our Blip Image Captioning API deployed on </a:t>
            </a:r>
            <a:r>
              <a:rPr lang="en-US" b="0" i="0" dirty="0" err="1">
                <a:solidFill>
                  <a:srgbClr val="ECECEC"/>
                </a:solidFill>
                <a:effectLst/>
                <a:highlight>
                  <a:srgbClr val="212121"/>
                </a:highlight>
                <a:latin typeface="Söhne"/>
              </a:rPr>
              <a:t>Linode</a:t>
            </a:r>
            <a:r>
              <a:rPr lang="en-US" b="0" i="0" dirty="0">
                <a:solidFill>
                  <a:srgbClr val="ECECEC"/>
                </a:solidFill>
                <a:effectLst/>
                <a:highlight>
                  <a:srgbClr val="212121"/>
                </a:highlight>
                <a:latin typeface="Söhne"/>
              </a:rPr>
              <a:t>. This endpoint processes images and returns descriptive captions.</a:t>
            </a:r>
          </a:p>
          <a:p>
            <a:pPr algn="l"/>
            <a:r>
              <a:rPr lang="en-US" b="1" i="0" dirty="0">
                <a:solidFill>
                  <a:srgbClr val="ECECEC"/>
                </a:solidFill>
                <a:effectLst/>
                <a:highlight>
                  <a:srgbClr val="212121"/>
                </a:highlight>
                <a:latin typeface="Söhne"/>
              </a:rPr>
              <a:t>Request Details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use a form-data format to upload an image file. The server processes the image and generates a caption as shown in the JSON response.</a:t>
            </a:r>
          </a:p>
          <a:p>
            <a:pPr algn="l"/>
            <a:r>
              <a:rPr lang="en-US" b="1" i="0" dirty="0">
                <a:solidFill>
                  <a:srgbClr val="ECECEC"/>
                </a:solidFill>
                <a:effectLst/>
                <a:highlight>
                  <a:srgbClr val="212121"/>
                </a:highlight>
                <a:latin typeface="Söhne"/>
              </a:rPr>
              <a:t>Response</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response includes a caption for the uploaded image, demonstrating the server's ability to handle image processing tasks effectively. The '200 OK' status indicates a successful operation.</a:t>
            </a:r>
          </a:p>
          <a:p>
            <a:pPr algn="l"/>
            <a:r>
              <a:rPr lang="en-US" b="0" i="0" dirty="0">
                <a:solidFill>
                  <a:srgbClr val="ECECEC"/>
                </a:solidFill>
                <a:effectLst/>
                <a:highlight>
                  <a:srgbClr val="212121"/>
                </a:highlight>
                <a:latin typeface="Söhne"/>
              </a:rPr>
              <a:t>By ensuring our server handles requests efficiently and accurately, we provide a reliable backend service that powers our application's core functionalities."</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19</a:t>
            </a:fld>
            <a:endParaRPr lang="en-US" dirty="0"/>
          </a:p>
        </p:txBody>
      </p:sp>
    </p:spTree>
    <p:extLst>
      <p:ext uri="{BB962C8B-B14F-4D97-AF65-F5344CB8AC3E}">
        <p14:creationId xmlns:p14="http://schemas.microsoft.com/office/powerpoint/2010/main" val="111275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outlines our continuous integration, continuous testing, and continuous deployment (CI/CT/CD) pipeline, leveraging GitHub Actions and Apache Airflow.</a:t>
            </a:r>
          </a:p>
          <a:p>
            <a:pPr algn="l"/>
            <a:r>
              <a:rPr lang="en-US" b="1" i="0" dirty="0">
                <a:solidFill>
                  <a:srgbClr val="ECECEC"/>
                </a:solidFill>
                <a:effectLst/>
                <a:highlight>
                  <a:srgbClr val="212121"/>
                </a:highlight>
                <a:latin typeface="Söhne"/>
              </a:rPr>
              <a:t>GitHub Actions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GitHub Actions automates our CI process, including linting, testing, and dependency installation. The workflow ensures code quality and prepares the environment for model training and evaluation.</a:t>
            </a:r>
          </a:p>
          <a:p>
            <a:pPr algn="l"/>
            <a:r>
              <a:rPr lang="en-US" b="1" i="0" dirty="0">
                <a:solidFill>
                  <a:srgbClr val="ECECEC"/>
                </a:solidFill>
                <a:effectLst/>
                <a:highlight>
                  <a:srgbClr val="212121"/>
                </a:highlight>
                <a:latin typeface="Söhne"/>
              </a:rPr>
              <a:t>Apache Airflow</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Apache Airflow orchestrates our end-to-end ML pipeline, from training to deployment. The steps include checking out code, installing dependencies, training and evaluating models, building and pushing Docker images, and finally deploying the model to our production environment.</a:t>
            </a:r>
          </a:p>
          <a:p>
            <a:pPr algn="l"/>
            <a:r>
              <a:rPr lang="en-US" b="1" i="0" dirty="0">
                <a:solidFill>
                  <a:srgbClr val="ECECEC"/>
                </a:solidFill>
                <a:effectLst/>
                <a:highlight>
                  <a:srgbClr val="212121"/>
                </a:highlight>
                <a:latin typeface="Söhne"/>
              </a:rPr>
              <a:t>Pipeline Workflow</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left section details linting and testing steps, ensuring our codebase is clean and functional.</a:t>
            </a:r>
          </a:p>
          <a:p>
            <a:pPr algn="l">
              <a:buFont typeface="Arial" panose="020B0604020202020204" pitchFamily="34" charset="0"/>
              <a:buChar char="•"/>
            </a:pPr>
            <a:r>
              <a:rPr lang="en-US" b="0" i="0" dirty="0">
                <a:solidFill>
                  <a:srgbClr val="ECECEC"/>
                </a:solidFill>
                <a:effectLst/>
                <a:highlight>
                  <a:srgbClr val="212121"/>
                </a:highlight>
                <a:latin typeface="Söhne"/>
              </a:rPr>
              <a:t>The right section covers the model lifecycle, including training, evaluation, containerization, and deployment, ensuring our models are continuously updated and deployed seamlessly.</a:t>
            </a:r>
          </a:p>
          <a:p>
            <a:pPr algn="l"/>
            <a:r>
              <a:rPr lang="en-US" b="0" i="0" dirty="0">
                <a:solidFill>
                  <a:srgbClr val="ECECEC"/>
                </a:solidFill>
                <a:effectLst/>
                <a:highlight>
                  <a:srgbClr val="212121"/>
                </a:highlight>
                <a:latin typeface="Söhne"/>
              </a:rPr>
              <a:t>By integrating GitHub Actions and Apache Airflow, we maintain an efficient, automated pipeline that enhances our development workflow and accelerates deployment."</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21</a:t>
            </a:fld>
            <a:endParaRPr lang="en-US" dirty="0"/>
          </a:p>
        </p:txBody>
      </p:sp>
    </p:spTree>
    <p:extLst>
      <p:ext uri="{BB962C8B-B14F-4D97-AF65-F5344CB8AC3E}">
        <p14:creationId xmlns:p14="http://schemas.microsoft.com/office/powerpoint/2010/main" val="2077590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Auditing for Bias:</a:t>
            </a:r>
            <a:r>
              <a:rPr lang="en-US" b="0" i="0" dirty="0">
                <a:solidFill>
                  <a:srgbClr val="ECECEC"/>
                </a:solidFill>
                <a:effectLst/>
                <a:highlight>
                  <a:srgbClr val="212121"/>
                </a:highlight>
                <a:latin typeface="Söhne"/>
              </a:rPr>
              <a:t> "We proactively audit our AI models for bias. This includes analyzing our training data for diversity, using statistical methods to check fairness across different demographics, and involving independent audits to ensure objectivity."</a:t>
            </a:r>
          </a:p>
          <a:p>
            <a:pPr algn="l"/>
            <a:r>
              <a:rPr lang="en-US" b="1" i="0" dirty="0">
                <a:solidFill>
                  <a:srgbClr val="ECECEC"/>
                </a:solidFill>
                <a:effectLst/>
                <a:highlight>
                  <a:srgbClr val="212121"/>
                </a:highlight>
                <a:latin typeface="Söhne"/>
              </a:rPr>
              <a:t>Ensuring Fairness and Transparency:</a:t>
            </a:r>
            <a:r>
              <a:rPr lang="en-US" b="0" i="0" dirty="0">
                <a:solidFill>
                  <a:srgbClr val="ECECEC"/>
                </a:solidFill>
                <a:effectLst/>
                <a:highlight>
                  <a:srgbClr val="212121"/>
                </a:highlight>
                <a:latin typeface="Söhne"/>
              </a:rPr>
              <a:t> "To guarantee fairness, we implement algorithms designed to make equitable decisions. For transparency, we use interpretable AI techniques, allowing us to explain our model's decisions clearly. This ensures our users and stakeholders understand and trust how our technology works."</a:t>
            </a:r>
          </a:p>
          <a:p>
            <a:pPr algn="l"/>
            <a:r>
              <a:rPr lang="en-US" b="1" i="0" dirty="0">
                <a:solidFill>
                  <a:srgbClr val="ECECEC"/>
                </a:solidFill>
                <a:effectLst/>
                <a:highlight>
                  <a:srgbClr val="212121"/>
                </a:highlight>
                <a:latin typeface="Söhne"/>
              </a:rPr>
              <a:t>Continuous Improvement:</a:t>
            </a:r>
            <a:r>
              <a:rPr lang="en-US" b="0" i="0" dirty="0">
                <a:solidFill>
                  <a:srgbClr val="ECECEC"/>
                </a:solidFill>
                <a:effectLst/>
                <a:highlight>
                  <a:srgbClr val="212121"/>
                </a:highlight>
                <a:latin typeface="Söhne"/>
              </a:rPr>
              <a:t> "We are committed to continual improvement, regularly updating our models based on new insights and feedback to meet and exceed ethical standards. This ongoing process ensures that </a:t>
            </a:r>
            <a:r>
              <a:rPr lang="en-US" b="0" i="0" dirty="0" err="1">
                <a:solidFill>
                  <a:srgbClr val="ECECEC"/>
                </a:solidFill>
                <a:effectLst/>
                <a:highlight>
                  <a:srgbClr val="212121"/>
                </a:highlight>
                <a:latin typeface="Söhne"/>
              </a:rPr>
              <a:t>Audieyes</a:t>
            </a:r>
            <a:r>
              <a:rPr lang="en-US" b="0" i="0">
                <a:solidFill>
                  <a:srgbClr val="ECECEC"/>
                </a:solidFill>
                <a:effectLst/>
                <a:highlight>
                  <a:srgbClr val="212121"/>
                </a:highlight>
                <a:latin typeface="Söhne"/>
              </a:rPr>
              <a:t> remains effective and fair."</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23</a:t>
            </a:fld>
            <a:endParaRPr lang="en-US" dirty="0"/>
          </a:p>
        </p:txBody>
      </p:sp>
    </p:spTree>
    <p:extLst>
      <p:ext uri="{BB962C8B-B14F-4D97-AF65-F5344CB8AC3E}">
        <p14:creationId xmlns:p14="http://schemas.microsoft.com/office/powerpoint/2010/main" val="193563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DF3"/>
                </a:solidFill>
                <a:effectLst/>
                <a:highlight>
                  <a:srgbClr val="0D1117"/>
                </a:highlight>
                <a:latin typeface="-apple-system"/>
              </a:rPr>
              <a:t>Despite significant advancements in technology, the visually impaired community often encounters barriers to accessibility and independence. From challenges in identifying clothing and colors to navigating unfamiliar environments and accessing printed materials, the need for comprehensive, user-friendly solutions is evident. </a:t>
            </a:r>
            <a:r>
              <a:rPr lang="en-US" b="0" i="0" dirty="0" err="1">
                <a:solidFill>
                  <a:srgbClr val="E6EDF3"/>
                </a:solidFill>
                <a:effectLst/>
                <a:highlight>
                  <a:srgbClr val="0D1117"/>
                </a:highlight>
                <a:latin typeface="-apple-system"/>
              </a:rPr>
              <a:t>Audieyes</a:t>
            </a:r>
            <a:r>
              <a:rPr lang="en-US" b="0" i="0" dirty="0">
                <a:solidFill>
                  <a:srgbClr val="E6EDF3"/>
                </a:solidFill>
                <a:effectLst/>
                <a:highlight>
                  <a:srgbClr val="0D1117"/>
                </a:highlight>
                <a:latin typeface="-apple-system"/>
              </a:rPr>
              <a:t> seeks to address these challenges head-on, leveraging cutting-edge technology to provide practical, empowering solutions.</a:t>
            </a:r>
            <a:br>
              <a:rPr lang="en-US" b="0" i="0" dirty="0">
                <a:solidFill>
                  <a:srgbClr val="E6EDF3"/>
                </a:solidFill>
                <a:effectLst/>
                <a:highlight>
                  <a:srgbClr val="0D1117"/>
                </a:highlight>
                <a:latin typeface="-apple-system"/>
              </a:rPr>
            </a:br>
            <a:br>
              <a:rPr lang="en-US" b="0" i="0" dirty="0">
                <a:solidFill>
                  <a:srgbClr val="E6EDF3"/>
                </a:solidFill>
                <a:effectLst/>
                <a:highlight>
                  <a:srgbClr val="0D1117"/>
                </a:highlight>
                <a:latin typeface="-apple-system"/>
              </a:rPr>
            </a:br>
            <a:endParaRPr lang="en-US" b="0" i="0" dirty="0">
              <a:solidFill>
                <a:srgbClr val="E6EDF3"/>
              </a:solidFill>
              <a:effectLst/>
              <a:highlight>
                <a:srgbClr val="0D1117"/>
              </a:highlight>
              <a:latin typeface="-apple-system"/>
            </a:endParaRPr>
          </a:p>
          <a:p>
            <a:br>
              <a:rPr lang="en-US" b="0" i="0" dirty="0">
                <a:solidFill>
                  <a:srgbClr val="E6EDF3"/>
                </a:solidFill>
                <a:effectLst/>
                <a:highlight>
                  <a:srgbClr val="0D1117"/>
                </a:highlight>
                <a:latin typeface="-apple-system"/>
              </a:rPr>
            </a:br>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2510670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DF3"/>
                </a:solidFill>
                <a:effectLst/>
                <a:highlight>
                  <a:srgbClr val="0D1117"/>
                </a:highlight>
                <a:latin typeface="-apple-system"/>
              </a:rPr>
              <a:t>Leveraging machine learning, </a:t>
            </a:r>
            <a:r>
              <a:rPr lang="en-US" b="0" i="0" dirty="0" err="1">
                <a:solidFill>
                  <a:srgbClr val="E6EDF3"/>
                </a:solidFill>
                <a:effectLst/>
                <a:highlight>
                  <a:srgbClr val="0D1117"/>
                </a:highlight>
                <a:latin typeface="-apple-system"/>
              </a:rPr>
              <a:t>Audieyes</a:t>
            </a:r>
            <a:r>
              <a:rPr lang="en-US" b="0" i="0" dirty="0">
                <a:solidFill>
                  <a:srgbClr val="E6EDF3"/>
                </a:solidFill>
                <a:effectLst/>
                <a:highlight>
                  <a:srgbClr val="0D1117"/>
                </a:highlight>
                <a:latin typeface="-apple-system"/>
              </a:rPr>
              <a:t> enhances its core functionalities, offering personalized experiences and improving the accuracy and efficiency of its features. ML drives the project's innovative edge, from image recognition to predictive analytics for navigation.</a:t>
            </a:r>
          </a:p>
          <a:p>
            <a:pPr algn="l"/>
            <a:endParaRPr lang="en-US" b="0" i="0" dirty="0">
              <a:solidFill>
                <a:srgbClr val="E6EDF3"/>
              </a:solidFill>
              <a:effectLst/>
              <a:highlight>
                <a:srgbClr val="0D1117"/>
              </a:highlight>
              <a:latin typeface="-apple-system"/>
            </a:endParaRPr>
          </a:p>
          <a:p>
            <a:pPr algn="l"/>
            <a:r>
              <a:rPr lang="en-US" b="1" i="0" dirty="0">
                <a:solidFill>
                  <a:srgbClr val="ECECEC"/>
                </a:solidFill>
                <a:effectLst/>
                <a:highlight>
                  <a:srgbClr val="212121"/>
                </a:highlight>
                <a:latin typeface="Söhne"/>
              </a:rPr>
              <a:t>Human-in-the-Loop (HITL) for Enhanced Accuracy</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HITL integrates human feedback to improve caption accuracy. Users can request more details, refining AI models to better meet diverse needs.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Privacy-First Design in Image Processing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prioritizes data protection by encrypting user data and ensuring compliance with privacy laws and ethical standards.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Autonomous Real-Time Captioning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AI-driven vision captioning provides real-time descriptions of images and video, offering immediate insights into complex scenes and objects.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Integration with Broader Ecosystems for Comprehensive Support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vision captioning system integrates with other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features like navigation aids and text-to-speech, providing comprehensive support for users.</a:t>
            </a:r>
          </a:p>
          <a:p>
            <a:br>
              <a:rPr lang="en-US" dirty="0"/>
            </a:br>
            <a:endParaRPr lang="en-US" b="0" i="0" dirty="0">
              <a:solidFill>
                <a:srgbClr val="E6EDF3"/>
              </a:solidFill>
              <a:effectLst/>
              <a:highlight>
                <a:srgbClr val="0D1117"/>
              </a:highlight>
              <a:latin typeface="-apple-system"/>
            </a:endParaRPr>
          </a:p>
          <a:p>
            <a:br>
              <a:rPr lang="en-US" b="0" i="0" dirty="0">
                <a:solidFill>
                  <a:srgbClr val="E6EDF3"/>
                </a:solidFill>
                <a:effectLst/>
                <a:highlight>
                  <a:srgbClr val="0D1117"/>
                </a:highlight>
                <a:latin typeface="-apple-system"/>
              </a:rPr>
            </a:br>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348473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presents the compelling business case for the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project, focusing on addressing the accessibility needs of the visually impaired community.</a:t>
            </a:r>
          </a:p>
          <a:p>
            <a:pPr algn="l"/>
            <a:r>
              <a:rPr lang="en-US" b="1" i="0" dirty="0">
                <a:solidFill>
                  <a:srgbClr val="ECECEC"/>
                </a:solidFill>
                <a:effectLst/>
                <a:highlight>
                  <a:srgbClr val="212121"/>
                </a:highlight>
                <a:latin typeface="Söhne"/>
              </a:rPr>
              <a:t>Problem Statement</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The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project tackles a critical and underserved market, providing innovative solutions to enhance the lives of visually impaired individuals.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Business Metrics</a:t>
            </a:r>
            <a:r>
              <a:rPr lang="en-US" b="0" i="0" dirty="0">
                <a:solidFill>
                  <a:srgbClr val="ECECEC"/>
                </a:solidFill>
                <a:effectLst/>
                <a:highlight>
                  <a:srgbClr val="212121"/>
                </a:highlight>
                <a:latin typeface="Söhne"/>
              </a:rPr>
              <a:t>:</a:t>
            </a:r>
          </a:p>
          <a:p>
            <a:pPr algn="l">
              <a:buFont typeface="+mj-lt"/>
              <a:buAutoNum type="arabicPeriod"/>
            </a:pPr>
            <a:r>
              <a:rPr lang="en-US" b="1" i="0" dirty="0">
                <a:solidFill>
                  <a:srgbClr val="ECECEC"/>
                </a:solidFill>
                <a:effectLst/>
                <a:highlight>
                  <a:srgbClr val="212121"/>
                </a:highlight>
                <a:latin typeface="Söhne"/>
              </a:rPr>
              <a:t>Market Expansion</a:t>
            </a:r>
            <a:r>
              <a:rPr lang="en-US" b="0" i="0" dirty="0">
                <a:solidFill>
                  <a:srgbClr val="ECECEC"/>
                </a:solidFill>
                <a:effectLst/>
                <a:highlight>
                  <a:srgbClr val="212121"/>
                </a:highlight>
                <a:latin typeface="Söhne"/>
              </a:rPr>
              <a:t>: By catering to a niche yet significant market,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has the potential for substantial market growth.</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Brand Differentiation</a:t>
            </a:r>
            <a:r>
              <a:rPr lang="en-US" b="0" i="0" dirty="0">
                <a:solidFill>
                  <a:srgbClr val="ECECEC"/>
                </a:solidFill>
                <a:effectLst/>
                <a:highlight>
                  <a:srgbClr val="212121"/>
                </a:highlight>
                <a:latin typeface="Söhne"/>
              </a:rPr>
              <a:t>: Offering unique, user-centric design and functionality sets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apart from competitors.</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Operational Efficiency</a:t>
            </a:r>
            <a:r>
              <a:rPr lang="en-US" b="0" i="0" dirty="0">
                <a:solidFill>
                  <a:srgbClr val="ECECEC"/>
                </a:solidFill>
                <a:effectLst/>
                <a:highlight>
                  <a:srgbClr val="212121"/>
                </a:highlight>
                <a:latin typeface="Söhne"/>
              </a:rPr>
              <a:t>: Leveraging advanced AI technologies improves the efficiency and accuracy of our services.</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Customer Loyalty and Retention</a:t>
            </a:r>
            <a:r>
              <a:rPr lang="en-US" b="0" i="0" dirty="0">
                <a:solidFill>
                  <a:srgbClr val="ECECEC"/>
                </a:solidFill>
                <a:effectLst/>
                <a:highlight>
                  <a:srgbClr val="212121"/>
                </a:highlight>
                <a:latin typeface="Söhne"/>
              </a:rPr>
              <a:t>: Providing valuable, reliable solutions fosters customer loyalty and retention.</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Data-Driven Insights for Product Development</a:t>
            </a:r>
            <a:r>
              <a:rPr lang="en-US" b="0" i="0" dirty="0">
                <a:solidFill>
                  <a:srgbClr val="ECECEC"/>
                </a:solidFill>
                <a:effectLst/>
                <a:highlight>
                  <a:srgbClr val="212121"/>
                </a:highlight>
                <a:latin typeface="Söhne"/>
              </a:rPr>
              <a:t>: Continuous data collection and analysis drive informed decisions for product enhancements and innovation.</a:t>
            </a:r>
          </a:p>
          <a:p>
            <a:pPr algn="l">
              <a:buFont typeface="+mj-lt"/>
              <a:buAutoNum type="arabicPeriod"/>
            </a:pPr>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Through innovation and a strong focus on user needs,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not only fulfills a social imperative but also taps into a market with significant growth potential."</a:t>
            </a:r>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938460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explains my choice of model for the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 project.</a:t>
            </a:r>
          </a:p>
          <a:p>
            <a:pPr algn="l"/>
            <a:r>
              <a:rPr lang="en-US" b="1" i="0" dirty="0">
                <a:solidFill>
                  <a:srgbClr val="ECECEC"/>
                </a:solidFill>
                <a:effectLst/>
                <a:highlight>
                  <a:srgbClr val="212121"/>
                </a:highlight>
                <a:latin typeface="Söhne"/>
              </a:rPr>
              <a:t>BLIP (Bootstrapping Language-Image Pre-training)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selected the BLIP model for its advanced vision-language understanding capabilities.</a:t>
            </a:r>
          </a:p>
          <a:p>
            <a:pPr algn="l">
              <a:buFont typeface="Arial" panose="020B0604020202020204" pitchFamily="34" charset="0"/>
              <a:buChar char="•"/>
            </a:pPr>
            <a:r>
              <a:rPr lang="en-US" b="0" i="0" dirty="0">
                <a:solidFill>
                  <a:srgbClr val="ECECEC"/>
                </a:solidFill>
                <a:effectLst/>
                <a:highlight>
                  <a:srgbClr val="212121"/>
                </a:highlight>
                <a:latin typeface="Söhne"/>
              </a:rPr>
              <a:t>Pre-trained on the COCO dataset, it uses a Vision Transformer (</a:t>
            </a:r>
            <a:r>
              <a:rPr lang="en-US" b="0" i="0" dirty="0" err="1">
                <a:solidFill>
                  <a:srgbClr val="ECECEC"/>
                </a:solidFill>
                <a:effectLst/>
                <a:highlight>
                  <a:srgbClr val="212121"/>
                </a:highlight>
                <a:latin typeface="Söhne"/>
              </a:rPr>
              <a:t>ViT</a:t>
            </a:r>
            <a:r>
              <a:rPr lang="en-US" b="0" i="0" dirty="0">
                <a:solidFill>
                  <a:srgbClr val="ECECEC"/>
                </a:solidFill>
                <a:effectLst/>
                <a:highlight>
                  <a:srgbClr val="212121"/>
                </a:highlight>
                <a:latin typeface="Söhne"/>
              </a:rPr>
              <a:t>) backbone for robust image captioning.</a:t>
            </a:r>
          </a:p>
          <a:p>
            <a:pPr algn="l">
              <a:buFont typeface="Arial" panose="020B0604020202020204" pitchFamily="34" charset="0"/>
              <a:buChar char="•"/>
            </a:pPr>
            <a:r>
              <a:rPr lang="en-US" b="0" i="0" dirty="0">
                <a:solidFill>
                  <a:srgbClr val="ECECEC"/>
                </a:solidFill>
                <a:effectLst/>
                <a:highlight>
                  <a:srgbClr val="212121"/>
                </a:highlight>
                <a:latin typeface="Söhne"/>
              </a:rPr>
              <a:t>The architecture combines self-attention and cross-attention mechanisms to generate accurate and relevant captions.</a:t>
            </a:r>
          </a:p>
          <a:p>
            <a:pPr algn="l"/>
            <a:r>
              <a:rPr lang="en-US" b="1" i="0" dirty="0">
                <a:solidFill>
                  <a:srgbClr val="ECECEC"/>
                </a:solidFill>
                <a:effectLst/>
                <a:highlight>
                  <a:srgbClr val="212121"/>
                </a:highlight>
                <a:latin typeface="Söhne"/>
              </a:rPr>
              <a:t>Key Features</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1" i="0" dirty="0">
                <a:solidFill>
                  <a:srgbClr val="ECECEC"/>
                </a:solidFill>
                <a:effectLst/>
                <a:highlight>
                  <a:srgbClr val="212121"/>
                </a:highlight>
                <a:latin typeface="Söhne"/>
              </a:rPr>
              <a:t>Image Encoder</a:t>
            </a:r>
            <a:r>
              <a:rPr lang="en-US" b="0" i="0" dirty="0">
                <a:solidFill>
                  <a:srgbClr val="ECECEC"/>
                </a:solidFill>
                <a:effectLst/>
                <a:highlight>
                  <a:srgbClr val="212121"/>
                </a:highlight>
                <a:latin typeface="Söhne"/>
              </a:rPr>
              <a:t>: Processes the image and extracts features.</a:t>
            </a:r>
          </a:p>
          <a:p>
            <a:pPr algn="l">
              <a:buFont typeface="Arial" panose="020B0604020202020204" pitchFamily="34" charset="0"/>
              <a:buChar char="•"/>
            </a:pPr>
            <a:r>
              <a:rPr lang="en-US" b="1" i="0" dirty="0">
                <a:solidFill>
                  <a:srgbClr val="ECECEC"/>
                </a:solidFill>
                <a:effectLst/>
                <a:highlight>
                  <a:srgbClr val="212121"/>
                </a:highlight>
                <a:latin typeface="Söhne"/>
              </a:rPr>
              <a:t>Question Encoder</a:t>
            </a:r>
            <a:r>
              <a:rPr lang="en-US" b="0" i="0" dirty="0">
                <a:solidFill>
                  <a:srgbClr val="ECECEC"/>
                </a:solidFill>
                <a:effectLst/>
                <a:highlight>
                  <a:srgbClr val="212121"/>
                </a:highlight>
                <a:latin typeface="Söhne"/>
              </a:rPr>
              <a:t>: Grounds the image with text-based questions for better context.</a:t>
            </a:r>
          </a:p>
          <a:p>
            <a:pPr algn="l">
              <a:buFont typeface="Arial" panose="020B0604020202020204" pitchFamily="34" charset="0"/>
              <a:buChar char="•"/>
            </a:pPr>
            <a:r>
              <a:rPr lang="en-US" b="1" i="0" dirty="0">
                <a:solidFill>
                  <a:srgbClr val="ECECEC"/>
                </a:solidFill>
                <a:effectLst/>
                <a:highlight>
                  <a:srgbClr val="212121"/>
                </a:highlight>
                <a:latin typeface="Söhne"/>
              </a:rPr>
              <a:t>Answer Decoder</a:t>
            </a:r>
            <a:r>
              <a:rPr lang="en-US" b="0" i="0" dirty="0">
                <a:solidFill>
                  <a:srgbClr val="ECECEC"/>
                </a:solidFill>
                <a:effectLst/>
                <a:highlight>
                  <a:srgbClr val="212121"/>
                </a:highlight>
                <a:latin typeface="Söhne"/>
              </a:rPr>
              <a:t>: Produces captions based on the combined inputs.</a:t>
            </a:r>
          </a:p>
          <a:p>
            <a:pPr algn="l"/>
            <a:r>
              <a:rPr lang="en-US" b="0" i="0" dirty="0">
                <a:solidFill>
                  <a:srgbClr val="ECECEC"/>
                </a:solidFill>
                <a:effectLst/>
                <a:highlight>
                  <a:srgbClr val="212121"/>
                </a:highlight>
                <a:latin typeface="Söhne"/>
              </a:rPr>
              <a:t>BLIP's architecture ensures high-quality, contextual image captions, making it ideal for enhancing visual accessibility in </a:t>
            </a:r>
            <a:r>
              <a:rPr lang="en-US" b="0" i="0" dirty="0" err="1">
                <a:solidFill>
                  <a:srgbClr val="ECECEC"/>
                </a:solidFill>
                <a:effectLst/>
                <a:highlight>
                  <a:srgbClr val="212121"/>
                </a:highlight>
                <a:latin typeface="Söhne"/>
              </a:rPr>
              <a:t>Audieyes</a:t>
            </a:r>
            <a:r>
              <a:rPr lang="en-US" b="0" i="0" dirty="0">
                <a:solidFill>
                  <a:srgbClr val="ECECEC"/>
                </a:solidFill>
                <a:effectLst/>
                <a:highlight>
                  <a:srgbClr val="212121"/>
                </a:highlight>
                <a:latin typeface="Söhne"/>
              </a:rPr>
              <a:t>."</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8</a:t>
            </a:fld>
            <a:endParaRPr lang="en-US" dirty="0"/>
          </a:p>
        </p:txBody>
      </p:sp>
    </p:spTree>
    <p:extLst>
      <p:ext uri="{BB962C8B-B14F-4D97-AF65-F5344CB8AC3E}">
        <p14:creationId xmlns:p14="http://schemas.microsoft.com/office/powerpoint/2010/main" val="1018774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9</a:t>
            </a:fld>
            <a:endParaRPr lang="en-US" dirty="0"/>
          </a:p>
        </p:txBody>
      </p:sp>
    </p:spTree>
    <p:extLst>
      <p:ext uri="{BB962C8B-B14F-4D97-AF65-F5344CB8AC3E}">
        <p14:creationId xmlns:p14="http://schemas.microsoft.com/office/powerpoint/2010/main" val="751271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"On this slide, we'll discuss the importance of defining a clear project structure and ensuring modularity.</a:t>
            </a:r>
          </a:p>
          <a:p>
            <a:pPr algn="l"/>
            <a:r>
              <a:rPr lang="en-US" b="1" i="0" dirty="0">
                <a:solidFill>
                  <a:srgbClr val="ECECEC"/>
                </a:solidFill>
                <a:effectLst/>
                <a:highlight>
                  <a:srgbClr val="212121"/>
                </a:highlight>
                <a:latin typeface="Söhne"/>
              </a:rPr>
              <a:t>Project Structure Definition</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Establishing a well-organized project structure is crucial for maintainability and scalability.</a:t>
            </a:r>
          </a:p>
          <a:p>
            <a:pPr algn="l">
              <a:buFont typeface="Arial" panose="020B0604020202020204" pitchFamily="34" charset="0"/>
              <a:buChar char="•"/>
            </a:pPr>
            <a:r>
              <a:rPr lang="en-US" b="0" i="0" dirty="0">
                <a:solidFill>
                  <a:srgbClr val="ECECEC"/>
                </a:solidFill>
                <a:effectLst/>
                <a:highlight>
                  <a:srgbClr val="212121"/>
                </a:highlight>
                <a:latin typeface="Söhne"/>
              </a:rPr>
              <a:t>It allows for easier navigation, better collaboration, and more efficient troubleshooting.</a:t>
            </a:r>
          </a:p>
          <a:p>
            <a:pPr algn="l"/>
            <a:r>
              <a:rPr lang="en-US" b="1" i="0" dirty="0">
                <a:solidFill>
                  <a:srgbClr val="ECECEC"/>
                </a:solidFill>
                <a:effectLst/>
                <a:highlight>
                  <a:srgbClr val="212121"/>
                </a:highlight>
                <a:latin typeface="Söhne"/>
              </a:rPr>
              <a:t>Modularity</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Breaking down the project into smaller, independent modules increases flexibility.</a:t>
            </a:r>
          </a:p>
          <a:p>
            <a:pPr algn="l">
              <a:buFont typeface="Arial" panose="020B0604020202020204" pitchFamily="34" charset="0"/>
              <a:buChar char="•"/>
            </a:pPr>
            <a:r>
              <a:rPr lang="en-US" b="0" i="0" dirty="0">
                <a:solidFill>
                  <a:srgbClr val="ECECEC"/>
                </a:solidFill>
                <a:effectLst/>
                <a:highlight>
                  <a:srgbClr val="212121"/>
                </a:highlight>
                <a:latin typeface="Söhne"/>
              </a:rPr>
              <a:t>Each module can be developed, tested, and deployed independently, leading to faster development cycles.</a:t>
            </a:r>
          </a:p>
          <a:p>
            <a:pPr algn="l">
              <a:buFont typeface="Arial" panose="020B0604020202020204" pitchFamily="34" charset="0"/>
              <a:buChar char="•"/>
            </a:pPr>
            <a:r>
              <a:rPr lang="en-US" b="0" i="0" dirty="0">
                <a:solidFill>
                  <a:srgbClr val="ECECEC"/>
                </a:solidFill>
                <a:effectLst/>
                <a:highlight>
                  <a:srgbClr val="212121"/>
                </a:highlight>
                <a:latin typeface="Söhne"/>
              </a:rPr>
              <a:t>Modularity also facilitates reusability, making it simpler to integrate new features or update existing ones.</a:t>
            </a:r>
          </a:p>
          <a:p>
            <a:pPr algn="l"/>
            <a:r>
              <a:rPr lang="en-US" b="0" i="0" dirty="0">
                <a:solidFill>
                  <a:srgbClr val="ECECEC"/>
                </a:solidFill>
                <a:effectLst/>
                <a:highlight>
                  <a:srgbClr val="212121"/>
                </a:highlight>
                <a:latin typeface="Söhne"/>
              </a:rPr>
              <a:t>By implementing a structured and modular approach, we ensure that our project remains robust, adaptable, and scalable."</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10</a:t>
            </a:fld>
            <a:endParaRPr lang="en-US" dirty="0"/>
          </a:p>
        </p:txBody>
      </p:sp>
    </p:spTree>
    <p:extLst>
      <p:ext uri="{BB962C8B-B14F-4D97-AF65-F5344CB8AC3E}">
        <p14:creationId xmlns:p14="http://schemas.microsoft.com/office/powerpoint/2010/main" val="228166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highlights the tools we use for code versioning, crucial for maintaining code integrity and enabling collaboration.</a:t>
            </a:r>
          </a:p>
          <a:p>
            <a:pPr algn="l"/>
            <a:r>
              <a:rPr lang="en-US" b="1" i="0" dirty="0">
                <a:solidFill>
                  <a:srgbClr val="ECECEC"/>
                </a:solidFill>
                <a:effectLst/>
                <a:highlight>
                  <a:srgbClr val="212121"/>
                </a:highlight>
                <a:latin typeface="Söhne"/>
              </a:rPr>
              <a:t>GitHub</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use GitHub for managing our source code. It provides robust version control, enabling us to track changes, collaborate with team members, and manage multiple versions of our codebase effectively.</a:t>
            </a:r>
          </a:p>
          <a:p>
            <a:pPr algn="l"/>
            <a:r>
              <a:rPr lang="en-US" b="1" i="0" dirty="0" err="1">
                <a:solidFill>
                  <a:srgbClr val="ECECEC"/>
                </a:solidFill>
                <a:effectLst/>
                <a:highlight>
                  <a:srgbClr val="212121"/>
                </a:highlight>
                <a:latin typeface="Söhne"/>
              </a:rPr>
              <a:t>DockerHub</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For containerized applications, </a:t>
            </a:r>
            <a:r>
              <a:rPr lang="en-US" b="0" i="0" dirty="0" err="1">
                <a:solidFill>
                  <a:srgbClr val="ECECEC"/>
                </a:solidFill>
                <a:effectLst/>
                <a:highlight>
                  <a:srgbClr val="212121"/>
                </a:highlight>
                <a:latin typeface="Söhne"/>
              </a:rPr>
              <a:t>DockerHub</a:t>
            </a:r>
            <a:r>
              <a:rPr lang="en-US" b="0" i="0" dirty="0">
                <a:solidFill>
                  <a:srgbClr val="ECECEC"/>
                </a:solidFill>
                <a:effectLst/>
                <a:highlight>
                  <a:srgbClr val="212121"/>
                </a:highlight>
                <a:latin typeface="Söhne"/>
              </a:rPr>
              <a:t> is our repository for storing and sharing Docker images. This allows us to version and distribute our application environments consistently across different stages of development and deployment.</a:t>
            </a:r>
          </a:p>
          <a:p>
            <a:pPr algn="l"/>
            <a:r>
              <a:rPr lang="en-US" b="0" i="0" dirty="0">
                <a:solidFill>
                  <a:srgbClr val="ECECEC"/>
                </a:solidFill>
                <a:effectLst/>
                <a:highlight>
                  <a:srgbClr val="212121"/>
                </a:highlight>
                <a:latin typeface="Söhne"/>
              </a:rPr>
              <a:t>Utilizing these tools ensures that our development process is streamlined, reliable, and efficient."</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11</a:t>
            </a:fld>
            <a:endParaRPr lang="en-US" dirty="0"/>
          </a:p>
        </p:txBody>
      </p:sp>
    </p:spTree>
    <p:extLst>
      <p:ext uri="{BB962C8B-B14F-4D97-AF65-F5344CB8AC3E}">
        <p14:creationId xmlns:p14="http://schemas.microsoft.com/office/powerpoint/2010/main" val="3306156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focuses on our approach to experiment tracking and model versioning, crucial for maintaining accuracy and efficiency in our machine learning workflows.</a:t>
            </a:r>
          </a:p>
          <a:p>
            <a:pPr algn="l"/>
            <a:r>
              <a:rPr lang="en-US" b="1" i="0" dirty="0">
                <a:solidFill>
                  <a:srgbClr val="ECECEC"/>
                </a:solidFill>
                <a:effectLst/>
                <a:highlight>
                  <a:srgbClr val="212121"/>
                </a:highlight>
                <a:latin typeface="Söhne"/>
              </a:rPr>
              <a:t>Experiment Tracking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a:solidFill>
                  <a:srgbClr val="ECECEC"/>
                </a:solidFill>
                <a:effectLst/>
                <a:highlight>
                  <a:srgbClr val="212121"/>
                </a:highlight>
                <a:latin typeface="Söhne"/>
              </a:rPr>
              <a:t>We utilize </a:t>
            </a:r>
            <a:r>
              <a:rPr lang="en-US" b="0"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 to track experiments. This allows us to record and compare multiple runs, capturing essential metrics and parameters for each experiment. This detailed tracking helps in understanding the impact of different changes and improvements over time.</a:t>
            </a:r>
          </a:p>
          <a:p>
            <a:pPr algn="l"/>
            <a:r>
              <a:rPr lang="en-US" b="1" i="0" dirty="0">
                <a:solidFill>
                  <a:srgbClr val="ECECEC"/>
                </a:solidFill>
                <a:effectLst/>
                <a:highlight>
                  <a:srgbClr val="212121"/>
                </a:highlight>
                <a:latin typeface="Söhne"/>
              </a:rPr>
              <a:t>Model Versioning</a:t>
            </a:r>
            <a:r>
              <a:rPr lang="en-US" b="0" i="0" dirty="0">
                <a:solidFill>
                  <a:srgbClr val="ECECEC"/>
                </a:solidFill>
                <a:effectLst/>
                <a:highlight>
                  <a:srgbClr val="212121"/>
                </a:highlight>
                <a:latin typeface="Söhne"/>
              </a:rPr>
              <a:t>:</a:t>
            </a:r>
          </a:p>
          <a:p>
            <a:pPr algn="l">
              <a:buFont typeface="Arial" panose="020B0604020202020204" pitchFamily="34" charset="0"/>
              <a:buChar char="•"/>
            </a:pPr>
            <a:r>
              <a:rPr lang="en-US" b="0" i="0" dirty="0" err="1">
                <a:solidFill>
                  <a:srgbClr val="ECECEC"/>
                </a:solidFill>
                <a:effectLst/>
                <a:highlight>
                  <a:srgbClr val="212121"/>
                </a:highlight>
                <a:latin typeface="Söhne"/>
              </a:rPr>
              <a:t>MLflow</a:t>
            </a:r>
            <a:r>
              <a:rPr lang="en-US" b="0" i="0" dirty="0">
                <a:solidFill>
                  <a:srgbClr val="ECECEC"/>
                </a:solidFill>
                <a:effectLst/>
                <a:highlight>
                  <a:srgbClr val="212121"/>
                </a:highlight>
                <a:latin typeface="Söhne"/>
              </a:rPr>
              <a:t> also enables model versioning, allowing us to manage different versions of our models systematically. We can easily revert to previous versions if needed, ensuring stability and reliability in our deployment process.</a:t>
            </a:r>
          </a:p>
          <a:p>
            <a:pPr algn="l"/>
            <a:r>
              <a:rPr lang="en-US" b="0" i="0" dirty="0">
                <a:solidFill>
                  <a:srgbClr val="ECECEC"/>
                </a:solidFill>
                <a:effectLst/>
                <a:highlight>
                  <a:srgbClr val="212121"/>
                </a:highlight>
                <a:latin typeface="Söhne"/>
              </a:rPr>
              <a:t>These practices ensure that our machine learning models are developed, tested, and deployed with precision and accountability."</a:t>
            </a:r>
          </a:p>
          <a:p>
            <a:endParaRPr lang="fr-MA" dirty="0"/>
          </a:p>
        </p:txBody>
      </p:sp>
      <p:sp>
        <p:nvSpPr>
          <p:cNvPr id="4" name="Slide Number Placeholder 3"/>
          <p:cNvSpPr>
            <a:spLocks noGrp="1"/>
          </p:cNvSpPr>
          <p:nvPr>
            <p:ph type="sldNum" sz="quarter" idx="5"/>
          </p:nvPr>
        </p:nvSpPr>
        <p:spPr/>
        <p:txBody>
          <a:bodyPr/>
          <a:lstStyle/>
          <a:p>
            <a:fld id="{8B990660-4B7D-4C11-96DB-B19FFA8CA93C}" type="slidenum">
              <a:rPr lang="en-US" smtClean="0"/>
              <a:t>12</a:t>
            </a:fld>
            <a:endParaRPr lang="en-US" dirty="0"/>
          </a:p>
        </p:txBody>
      </p:sp>
    </p:spTree>
    <p:extLst>
      <p:ext uri="{BB962C8B-B14F-4D97-AF65-F5344CB8AC3E}">
        <p14:creationId xmlns:p14="http://schemas.microsoft.com/office/powerpoint/2010/main" val="2737542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41.png"/><Relationship Id="rId4" Type="http://schemas.openxmlformats.org/officeDocument/2006/relationships/image" Target="../media/image40.sv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5564038" y="1210286"/>
            <a:ext cx="7799142" cy="3056343"/>
          </a:xfrm>
        </p:spPr>
        <p:txBody>
          <a:bodyPr>
            <a:normAutofit/>
          </a:bodyPr>
          <a:lstStyle/>
          <a:p>
            <a:r>
              <a:rPr lang="en-US" dirty="0" err="1"/>
              <a:t>Audieyes</a:t>
            </a:r>
            <a:r>
              <a:rPr lang="en-US" dirty="0"/>
              <a:t>: Enhancing Visual Accessibility through Advanced </a:t>
            </a:r>
            <a:br>
              <a:rPr lang="en-US" dirty="0"/>
            </a:br>
            <a:r>
              <a:rPr lang="en-US" dirty="0"/>
              <a:t>AI Technologies.</a:t>
            </a:r>
          </a:p>
        </p:txBody>
      </p:sp>
      <p:sp>
        <p:nvSpPr>
          <p:cNvPr id="2" name="TextBox 1">
            <a:extLst>
              <a:ext uri="{FF2B5EF4-FFF2-40B4-BE49-F238E27FC236}">
                <a16:creationId xmlns:a16="http://schemas.microsoft.com/office/drawing/2014/main" id="{B269E611-951B-7D2D-1B3F-A37C49D642A8}"/>
              </a:ext>
            </a:extLst>
          </p:cNvPr>
          <p:cNvSpPr txBox="1"/>
          <p:nvPr/>
        </p:nvSpPr>
        <p:spPr>
          <a:xfrm>
            <a:off x="9825486" y="6357668"/>
            <a:ext cx="2147978" cy="369332"/>
          </a:xfrm>
          <a:prstGeom prst="rect">
            <a:avLst/>
          </a:prstGeom>
          <a:noFill/>
        </p:spPr>
        <p:txBody>
          <a:bodyPr wrap="square" rtlCol="0">
            <a:spAutoFit/>
          </a:bodyPr>
          <a:lstStyle/>
          <a:p>
            <a:r>
              <a:rPr lang="en-US" b="1" dirty="0"/>
              <a:t>Ayoub Maimmadi</a:t>
            </a: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242BC0-7A7A-7B68-83FE-0CF2B7BF681E}"/>
              </a:ext>
            </a:extLst>
          </p:cNvPr>
          <p:cNvSpPr txBox="1"/>
          <p:nvPr/>
        </p:nvSpPr>
        <p:spPr>
          <a:xfrm>
            <a:off x="418799" y="349453"/>
            <a:ext cx="5864352" cy="1240206"/>
          </a:xfrm>
          <a:prstGeom prst="rect">
            <a:avLst/>
          </a:prstGeom>
        </p:spPr>
        <p:txBody>
          <a:bodyPr vert="horz" lIns="91440" tIns="45720" rIns="91440" bIns="45720" rtlCol="0" anchor="b">
            <a:normAutofit/>
          </a:bodyPr>
          <a:lstStyle/>
          <a:p>
            <a:pPr lvl="0">
              <a:lnSpc>
                <a:spcPct val="90000"/>
              </a:lnSpc>
              <a:spcBef>
                <a:spcPct val="0"/>
              </a:spcBef>
              <a:spcAft>
                <a:spcPts val="600"/>
              </a:spcAft>
            </a:pPr>
            <a:r>
              <a:rPr lang="en-US" sz="4000" b="1" kern="1200" cap="all" baseline="0" dirty="0">
                <a:latin typeface="+mj-lt"/>
                <a:ea typeface="+mj-ea"/>
                <a:cs typeface="+mj-cs"/>
              </a:rPr>
              <a:t>Project structure and modularity</a:t>
            </a:r>
          </a:p>
        </p:txBody>
      </p:sp>
      <p:pic>
        <p:nvPicPr>
          <p:cNvPr id="6" name="Picture 5" descr="A cartoon of a cookie with a graph&#10;&#10;Description automatically generated">
            <a:extLst>
              <a:ext uri="{FF2B5EF4-FFF2-40B4-BE49-F238E27FC236}">
                <a16:creationId xmlns:a16="http://schemas.microsoft.com/office/drawing/2014/main" id="{B774844D-211C-60B8-ED2A-FC983B90B3E7}"/>
              </a:ext>
            </a:extLst>
          </p:cNvPr>
          <p:cNvPicPr>
            <a:picLocks noChangeAspect="1"/>
          </p:cNvPicPr>
          <p:nvPr/>
        </p:nvPicPr>
        <p:blipFill>
          <a:blip r:embed="rId3"/>
          <a:stretch>
            <a:fillRect/>
          </a:stretch>
        </p:blipFill>
        <p:spPr>
          <a:xfrm>
            <a:off x="6725893" y="1323058"/>
            <a:ext cx="4581525" cy="4581525"/>
          </a:xfrm>
          <a:prstGeom prst="rect">
            <a:avLst/>
          </a:prstGeom>
          <a:noFill/>
        </p:spPr>
      </p:pic>
      <p:sp>
        <p:nvSpPr>
          <p:cNvPr id="3" name="Slide Number Placeholder 2" hidden="1">
            <a:extLst>
              <a:ext uri="{FF2B5EF4-FFF2-40B4-BE49-F238E27FC236}">
                <a16:creationId xmlns:a16="http://schemas.microsoft.com/office/drawing/2014/main" id="{95D7C9F2-EB2A-D57B-0D06-69B87C19A3A9}"/>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10</a:t>
            </a:fld>
            <a:endParaRPr lang="en-US"/>
          </a:p>
        </p:txBody>
      </p:sp>
      <p:pic>
        <p:nvPicPr>
          <p:cNvPr id="10" name="Picture 9">
            <a:extLst>
              <a:ext uri="{FF2B5EF4-FFF2-40B4-BE49-F238E27FC236}">
                <a16:creationId xmlns:a16="http://schemas.microsoft.com/office/drawing/2014/main" id="{3BB66942-D4BA-7A5A-D19A-C24797AA4B13}"/>
              </a:ext>
            </a:extLst>
          </p:cNvPr>
          <p:cNvPicPr>
            <a:picLocks noChangeAspect="1"/>
          </p:cNvPicPr>
          <p:nvPr/>
        </p:nvPicPr>
        <p:blipFill>
          <a:blip r:embed="rId4"/>
          <a:stretch>
            <a:fillRect/>
          </a:stretch>
        </p:blipFill>
        <p:spPr>
          <a:xfrm>
            <a:off x="1301784" y="1746837"/>
            <a:ext cx="4254507" cy="4623232"/>
          </a:xfrm>
          <a:prstGeom prst="rect">
            <a:avLst/>
          </a:prstGeom>
        </p:spPr>
      </p:pic>
    </p:spTree>
    <p:extLst>
      <p:ext uri="{BB962C8B-B14F-4D97-AF65-F5344CB8AC3E}">
        <p14:creationId xmlns:p14="http://schemas.microsoft.com/office/powerpoint/2010/main" val="3924342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a:t>
            </a:fld>
            <a:endParaRPr lang="en-US" dirty="0"/>
          </a:p>
        </p:txBody>
      </p:sp>
      <p:pic>
        <p:nvPicPr>
          <p:cNvPr id="6" name="Picture 5" descr="A black and white logo&#10;&#10;Description automatically generated">
            <a:extLst>
              <a:ext uri="{FF2B5EF4-FFF2-40B4-BE49-F238E27FC236}">
                <a16:creationId xmlns:a16="http://schemas.microsoft.com/office/drawing/2014/main" id="{7132243C-60E0-6529-EF7D-BA208FF3F1D5}"/>
              </a:ext>
            </a:extLst>
          </p:cNvPr>
          <p:cNvPicPr>
            <a:picLocks noChangeAspect="1"/>
          </p:cNvPicPr>
          <p:nvPr/>
        </p:nvPicPr>
        <p:blipFill>
          <a:blip r:embed="rId3"/>
          <a:stretch>
            <a:fillRect/>
          </a:stretch>
        </p:blipFill>
        <p:spPr>
          <a:xfrm>
            <a:off x="2058955" y="-398127"/>
            <a:ext cx="9517224" cy="3527718"/>
          </a:xfrm>
          <a:prstGeom prst="rect">
            <a:avLst/>
          </a:prstGeom>
        </p:spPr>
      </p:pic>
      <p:pic>
        <p:nvPicPr>
          <p:cNvPr id="8" name="Picture 7" descr="A blue whale with blocks on it&#10;&#10;Description automatically generated">
            <a:extLst>
              <a:ext uri="{FF2B5EF4-FFF2-40B4-BE49-F238E27FC236}">
                <a16:creationId xmlns:a16="http://schemas.microsoft.com/office/drawing/2014/main" id="{608EB138-BDDC-59E6-4589-6C055055FD4D}"/>
              </a:ext>
            </a:extLst>
          </p:cNvPr>
          <p:cNvPicPr>
            <a:picLocks noChangeAspect="1"/>
          </p:cNvPicPr>
          <p:nvPr/>
        </p:nvPicPr>
        <p:blipFill>
          <a:blip r:embed="rId4"/>
          <a:stretch>
            <a:fillRect/>
          </a:stretch>
        </p:blipFill>
        <p:spPr>
          <a:xfrm>
            <a:off x="830425" y="3069030"/>
            <a:ext cx="6298163" cy="3542717"/>
          </a:xfrm>
          <a:prstGeom prst="rect">
            <a:avLst/>
          </a:prstGeom>
        </p:spPr>
      </p:pic>
      <p:sp>
        <p:nvSpPr>
          <p:cNvPr id="9" name="TextBox 8">
            <a:extLst>
              <a:ext uri="{FF2B5EF4-FFF2-40B4-BE49-F238E27FC236}">
                <a16:creationId xmlns:a16="http://schemas.microsoft.com/office/drawing/2014/main" id="{9CDBB57F-641C-6D93-B068-81C81F0C97C2}"/>
              </a:ext>
            </a:extLst>
          </p:cNvPr>
          <p:cNvSpPr txBox="1"/>
          <p:nvPr/>
        </p:nvSpPr>
        <p:spPr>
          <a:xfrm>
            <a:off x="315612" y="722804"/>
            <a:ext cx="5864352" cy="612648"/>
          </a:xfrm>
          <a:prstGeom prst="rect">
            <a:avLst/>
          </a:prstGeom>
        </p:spPr>
        <p:txBody>
          <a:bodyPr vert="horz" lIns="91440" tIns="45720" rIns="91440" bIns="45720" rtlCol="0" anchor="b">
            <a:normAutofit fontScale="92500" lnSpcReduction="20000"/>
          </a:bodyPr>
          <a:lstStyle/>
          <a:p>
            <a:pPr lvl="0">
              <a:lnSpc>
                <a:spcPct val="90000"/>
              </a:lnSpc>
              <a:spcBef>
                <a:spcPct val="0"/>
              </a:spcBef>
              <a:spcAft>
                <a:spcPts val="600"/>
              </a:spcAft>
            </a:pPr>
            <a:r>
              <a:rPr lang="en-US" sz="2000" b="1" kern="1200" cap="all" baseline="0" dirty="0">
                <a:latin typeface="+mj-lt"/>
                <a:ea typeface="+mj-ea"/>
                <a:cs typeface="+mj-cs"/>
              </a:rPr>
              <a:t>Code </a:t>
            </a:r>
          </a:p>
          <a:p>
            <a:pPr lvl="0">
              <a:lnSpc>
                <a:spcPct val="90000"/>
              </a:lnSpc>
              <a:spcBef>
                <a:spcPct val="0"/>
              </a:spcBef>
              <a:spcAft>
                <a:spcPts val="600"/>
              </a:spcAft>
            </a:pPr>
            <a:r>
              <a:rPr lang="en-US" sz="2000" b="1" kern="1200" cap="all" baseline="0" dirty="0">
                <a:latin typeface="+mj-lt"/>
                <a:ea typeface="+mj-ea"/>
                <a:cs typeface="+mj-cs"/>
              </a:rPr>
              <a:t>Versioning</a:t>
            </a:r>
          </a:p>
        </p:txBody>
      </p:sp>
    </p:spTree>
    <p:extLst>
      <p:ext uri="{BB962C8B-B14F-4D97-AF65-F5344CB8AC3E}">
        <p14:creationId xmlns:p14="http://schemas.microsoft.com/office/powerpoint/2010/main" val="544671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68C00B-3A46-ED37-DF92-E3F50F2327F9}"/>
              </a:ext>
            </a:extLst>
          </p:cNvPr>
          <p:cNvSpPr txBox="1"/>
          <p:nvPr/>
        </p:nvSpPr>
        <p:spPr>
          <a:xfrm>
            <a:off x="893064" y="72518"/>
            <a:ext cx="10405174" cy="1326514"/>
          </a:xfrm>
          <a:prstGeom prst="rect">
            <a:avLst/>
          </a:prstGeom>
        </p:spPr>
        <p:txBody>
          <a:bodyPr vert="horz" lIns="91440" tIns="45720" rIns="91440" bIns="45720" rtlCol="0" anchor="b">
            <a:normAutofit/>
          </a:bodyPr>
          <a:lstStyle/>
          <a:p>
            <a:pPr lvl="0">
              <a:lnSpc>
                <a:spcPct val="90000"/>
              </a:lnSpc>
              <a:spcBef>
                <a:spcPct val="0"/>
              </a:spcBef>
              <a:spcAft>
                <a:spcPts val="600"/>
              </a:spcAft>
            </a:pPr>
            <a:r>
              <a:rPr lang="en-US" sz="2800" b="1" kern="1200" cap="all" baseline="0" dirty="0">
                <a:latin typeface="+mj-lt"/>
                <a:ea typeface="+mj-ea"/>
                <a:cs typeface="+mj-cs"/>
              </a:rPr>
              <a:t>Experiment tracking and model versioning</a:t>
            </a:r>
          </a:p>
        </p:txBody>
      </p:sp>
      <p:pic>
        <p:nvPicPr>
          <p:cNvPr id="8" name="Picture 7" descr="A screenshot of a computer&#10;&#10;Description automatically generated">
            <a:extLst>
              <a:ext uri="{FF2B5EF4-FFF2-40B4-BE49-F238E27FC236}">
                <a16:creationId xmlns:a16="http://schemas.microsoft.com/office/drawing/2014/main" id="{898339E3-03E5-E788-6047-B8059BA1503A}"/>
              </a:ext>
            </a:extLst>
          </p:cNvPr>
          <p:cNvPicPr>
            <a:picLocks noChangeAspect="1"/>
          </p:cNvPicPr>
          <p:nvPr/>
        </p:nvPicPr>
        <p:blipFill>
          <a:blip r:embed="rId3"/>
          <a:stretch>
            <a:fillRect/>
          </a:stretch>
        </p:blipFill>
        <p:spPr>
          <a:xfrm>
            <a:off x="53766" y="1945425"/>
            <a:ext cx="5932647" cy="3173964"/>
          </a:xfrm>
          <a:prstGeom prst="rect">
            <a:avLst/>
          </a:prstGeom>
          <a:noFill/>
        </p:spPr>
      </p:pic>
      <p:pic>
        <p:nvPicPr>
          <p:cNvPr id="6" name="Picture 5" descr="A screenshot of a computer&#10;&#10;Description automatically generated">
            <a:extLst>
              <a:ext uri="{FF2B5EF4-FFF2-40B4-BE49-F238E27FC236}">
                <a16:creationId xmlns:a16="http://schemas.microsoft.com/office/drawing/2014/main" id="{B5C40CA7-35E9-C268-3039-63D8BDC5F2F4}"/>
              </a:ext>
            </a:extLst>
          </p:cNvPr>
          <p:cNvPicPr>
            <a:picLocks noChangeAspect="1"/>
          </p:cNvPicPr>
          <p:nvPr/>
        </p:nvPicPr>
        <p:blipFill>
          <a:blip r:embed="rId4"/>
          <a:stretch>
            <a:fillRect/>
          </a:stretch>
        </p:blipFill>
        <p:spPr>
          <a:xfrm>
            <a:off x="6052584" y="1945425"/>
            <a:ext cx="6085650" cy="3173964"/>
          </a:xfrm>
          <a:prstGeom prst="rect">
            <a:avLst/>
          </a:prstGeom>
          <a:noFill/>
        </p:spPr>
      </p:pic>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12</a:t>
            </a:fld>
            <a:endParaRPr lang="en-US"/>
          </a:p>
        </p:txBody>
      </p:sp>
    </p:spTree>
    <p:extLst>
      <p:ext uri="{BB962C8B-B14F-4D97-AF65-F5344CB8AC3E}">
        <p14:creationId xmlns:p14="http://schemas.microsoft.com/office/powerpoint/2010/main" val="1317232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1D7A006-2AEA-A62B-0588-CB895E8D1EA3}"/>
              </a:ext>
            </a:extLst>
          </p:cNvPr>
          <p:cNvSpPr>
            <a:spLocks noGrp="1"/>
          </p:cNvSpPr>
          <p:nvPr>
            <p:ph type="title"/>
          </p:nvPr>
        </p:nvSpPr>
        <p:spPr>
          <a:xfrm>
            <a:off x="188316" y="-372901"/>
            <a:ext cx="12003684" cy="1326514"/>
          </a:xfrm>
        </p:spPr>
        <p:txBody>
          <a:bodyPr/>
          <a:lstStyle/>
          <a:p>
            <a:pPr>
              <a:lnSpc>
                <a:spcPct val="100000"/>
              </a:lnSpc>
            </a:pPr>
            <a:r>
              <a:rPr lang="en-US" dirty="0"/>
              <a:t>Data &amp; data versioning</a:t>
            </a:r>
            <a:r>
              <a:rPr lang="fr-MA" dirty="0"/>
              <a:t> </a:t>
            </a:r>
            <a:r>
              <a:rPr lang="en-US" dirty="0"/>
              <a:t>&amp; Metadata Store</a:t>
            </a:r>
          </a:p>
        </p:txBody>
      </p:sp>
      <p:pic>
        <p:nvPicPr>
          <p:cNvPr id="5" name="Picture 4" descr="A blue eye with a white flower in the center&#10;&#10;Description automatically generated">
            <a:extLst>
              <a:ext uri="{FF2B5EF4-FFF2-40B4-BE49-F238E27FC236}">
                <a16:creationId xmlns:a16="http://schemas.microsoft.com/office/drawing/2014/main" id="{0C42D57A-432F-47CF-E751-5827105D5DE1}"/>
              </a:ext>
            </a:extLst>
          </p:cNvPr>
          <p:cNvPicPr>
            <a:picLocks noChangeAspect="1"/>
          </p:cNvPicPr>
          <p:nvPr/>
        </p:nvPicPr>
        <p:blipFill>
          <a:blip r:embed="rId3"/>
          <a:stretch>
            <a:fillRect/>
          </a:stretch>
        </p:blipFill>
        <p:spPr>
          <a:xfrm>
            <a:off x="911352" y="1411626"/>
            <a:ext cx="5049452" cy="2739275"/>
          </a:xfrm>
          <a:prstGeom prst="rect">
            <a:avLst/>
          </a:prstGeom>
          <a:noFill/>
        </p:spPr>
      </p:pic>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13</a:t>
            </a:fld>
            <a:endParaRPr lang="en-US"/>
          </a:p>
        </p:txBody>
      </p:sp>
      <p:pic>
        <p:nvPicPr>
          <p:cNvPr id="4" name="Picture 3" descr="A close up of a logo&#10;&#10;Description automatically generated">
            <a:extLst>
              <a:ext uri="{FF2B5EF4-FFF2-40B4-BE49-F238E27FC236}">
                <a16:creationId xmlns:a16="http://schemas.microsoft.com/office/drawing/2014/main" id="{E8D102FA-00B8-CFF3-05DA-AF108BC01890}"/>
              </a:ext>
            </a:extLst>
          </p:cNvPr>
          <p:cNvPicPr>
            <a:picLocks noChangeAspect="1"/>
          </p:cNvPicPr>
          <p:nvPr/>
        </p:nvPicPr>
        <p:blipFill>
          <a:blip r:embed="rId4"/>
          <a:stretch>
            <a:fillRect/>
          </a:stretch>
        </p:blipFill>
        <p:spPr>
          <a:xfrm>
            <a:off x="1732041" y="4640654"/>
            <a:ext cx="5471447" cy="2086966"/>
          </a:xfrm>
          <a:prstGeom prst="rect">
            <a:avLst/>
          </a:prstGeom>
        </p:spPr>
      </p:pic>
      <p:pic>
        <p:nvPicPr>
          <p:cNvPr id="7" name="Picture 6" descr="A green leaf with black background&#10;&#10;Description automatically generated">
            <a:extLst>
              <a:ext uri="{FF2B5EF4-FFF2-40B4-BE49-F238E27FC236}">
                <a16:creationId xmlns:a16="http://schemas.microsoft.com/office/drawing/2014/main" id="{634A0961-D577-C901-7980-550B9F01438B}"/>
              </a:ext>
            </a:extLst>
          </p:cNvPr>
          <p:cNvPicPr>
            <a:picLocks noChangeAspect="1"/>
          </p:cNvPicPr>
          <p:nvPr/>
        </p:nvPicPr>
        <p:blipFill>
          <a:blip r:embed="rId5"/>
          <a:stretch>
            <a:fillRect/>
          </a:stretch>
        </p:blipFill>
        <p:spPr>
          <a:xfrm>
            <a:off x="7298512" y="1093340"/>
            <a:ext cx="4224160" cy="4224160"/>
          </a:xfrm>
          <a:prstGeom prst="rect">
            <a:avLst/>
          </a:prstGeom>
        </p:spPr>
      </p:pic>
    </p:spTree>
    <p:extLst>
      <p:ext uri="{BB962C8B-B14F-4D97-AF65-F5344CB8AC3E}">
        <p14:creationId xmlns:p14="http://schemas.microsoft.com/office/powerpoint/2010/main" val="4268172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14</a:t>
            </a:fld>
            <a:endParaRPr lang="en-US" dirty="0"/>
          </a:p>
        </p:txBody>
      </p:sp>
      <p:pic>
        <p:nvPicPr>
          <p:cNvPr id="1026" name="Picture 2" descr="MLOps with ZenML and MLFlow: how can we build a model training pipeline? —  a practical example | by Kattson Bastos | Medium">
            <a:extLst>
              <a:ext uri="{FF2B5EF4-FFF2-40B4-BE49-F238E27FC236}">
                <a16:creationId xmlns:a16="http://schemas.microsoft.com/office/drawing/2014/main" id="{57F3585D-B2CC-6EC7-BE1E-720F0D7B3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640" y="919105"/>
            <a:ext cx="6365538" cy="542942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05515" y="-49077"/>
            <a:ext cx="8990238" cy="1326514"/>
          </a:xfrm>
        </p:spPr>
        <p:txBody>
          <a:bodyPr/>
          <a:lstStyle/>
          <a:p>
            <a:pPr lvl="0">
              <a:lnSpc>
                <a:spcPct val="100000"/>
              </a:lnSpc>
            </a:pPr>
            <a:r>
              <a:rPr lang="en-US" dirty="0"/>
              <a:t>Setting up the machine learning pipeline</a:t>
            </a:r>
          </a:p>
        </p:txBody>
      </p:sp>
    </p:spTree>
    <p:extLst>
      <p:ext uri="{BB962C8B-B14F-4D97-AF65-F5344CB8AC3E}">
        <p14:creationId xmlns:p14="http://schemas.microsoft.com/office/powerpoint/2010/main" val="2442243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24971" y="0"/>
            <a:ext cx="10405174" cy="1326514"/>
          </a:xfrm>
        </p:spPr>
        <p:txBody>
          <a:bodyPr anchor="b">
            <a:normAutofit/>
          </a:bodyPr>
          <a:lstStyle/>
          <a:p>
            <a:pPr lvl="0"/>
            <a:r>
              <a:rPr lang="en-US" dirty="0" err="1"/>
              <a:t>Behavioural</a:t>
            </a:r>
            <a:r>
              <a:rPr lang="en-US" dirty="0"/>
              <a:t> model tests</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15</a:t>
            </a:fld>
            <a:endParaRPr lang="en-US"/>
          </a:p>
        </p:txBody>
      </p:sp>
      <p:pic>
        <p:nvPicPr>
          <p:cNvPr id="8" name="Graphic 7">
            <a:extLst>
              <a:ext uri="{FF2B5EF4-FFF2-40B4-BE49-F238E27FC236}">
                <a16:creationId xmlns:a16="http://schemas.microsoft.com/office/drawing/2014/main" id="{52955B65-9DF7-86EB-DB26-4C25178D0D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1830" y="0"/>
            <a:ext cx="1809136" cy="1809136"/>
          </a:xfrm>
          <a:prstGeom prst="rect">
            <a:avLst/>
          </a:prstGeom>
        </p:spPr>
      </p:pic>
      <p:pic>
        <p:nvPicPr>
          <p:cNvPr id="13" name="Picture 12" descr="A screen shot of a computer&#10;&#10;Description automatically generated">
            <a:extLst>
              <a:ext uri="{FF2B5EF4-FFF2-40B4-BE49-F238E27FC236}">
                <a16:creationId xmlns:a16="http://schemas.microsoft.com/office/drawing/2014/main" id="{56B96177-DADA-7406-9E69-9EE317871EC6}"/>
              </a:ext>
            </a:extLst>
          </p:cNvPr>
          <p:cNvPicPr>
            <a:picLocks noChangeAspect="1"/>
          </p:cNvPicPr>
          <p:nvPr/>
        </p:nvPicPr>
        <p:blipFill>
          <a:blip r:embed="rId5"/>
          <a:stretch>
            <a:fillRect/>
          </a:stretch>
        </p:blipFill>
        <p:spPr>
          <a:xfrm>
            <a:off x="517319" y="1729900"/>
            <a:ext cx="10763329" cy="4933986"/>
          </a:xfrm>
          <a:prstGeom prst="rect">
            <a:avLst/>
          </a:prstGeom>
        </p:spPr>
      </p:pic>
    </p:spTree>
    <p:extLst>
      <p:ext uri="{BB962C8B-B14F-4D97-AF65-F5344CB8AC3E}">
        <p14:creationId xmlns:p14="http://schemas.microsoft.com/office/powerpoint/2010/main" val="1639261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16</a:t>
            </a:fld>
            <a:endParaRPr lang="en-US" dirty="0"/>
          </a:p>
        </p:txBody>
      </p:sp>
      <p:sp>
        <p:nvSpPr>
          <p:cNvPr id="7" name="Title 6">
            <a:extLst>
              <a:ext uri="{FF2B5EF4-FFF2-40B4-BE49-F238E27FC236}">
                <a16:creationId xmlns:a16="http://schemas.microsoft.com/office/drawing/2014/main" id="{2CD20FA7-1603-BAC6-304B-F845153A93EE}"/>
              </a:ext>
            </a:extLst>
          </p:cNvPr>
          <p:cNvSpPr>
            <a:spLocks noGrp="1"/>
          </p:cNvSpPr>
          <p:nvPr>
            <p:ph type="title"/>
          </p:nvPr>
        </p:nvSpPr>
        <p:spPr>
          <a:xfrm>
            <a:off x="805515" y="-49077"/>
            <a:ext cx="8990238" cy="1326514"/>
          </a:xfrm>
        </p:spPr>
        <p:txBody>
          <a:bodyPr/>
          <a:lstStyle/>
          <a:p>
            <a:pPr lvl="0">
              <a:lnSpc>
                <a:spcPct val="100000"/>
              </a:lnSpc>
            </a:pPr>
            <a:r>
              <a:rPr lang="en-US" dirty="0"/>
              <a:t>Resource &amp; performance monitoring</a:t>
            </a:r>
          </a:p>
        </p:txBody>
      </p:sp>
      <p:pic>
        <p:nvPicPr>
          <p:cNvPr id="4" name="Picture 3" descr="A logo with a circle and a circle with a circle and a circle with a circle with a circle with a circle with a circle with a circle with a circle with a circle with a circle with&#10;&#10;Description automatically generated">
            <a:extLst>
              <a:ext uri="{FF2B5EF4-FFF2-40B4-BE49-F238E27FC236}">
                <a16:creationId xmlns:a16="http://schemas.microsoft.com/office/drawing/2014/main" id="{FB6501A7-0253-F920-2FC0-6D13E5CB8CD6}"/>
              </a:ext>
            </a:extLst>
          </p:cNvPr>
          <p:cNvPicPr>
            <a:picLocks noChangeAspect="1"/>
          </p:cNvPicPr>
          <p:nvPr/>
        </p:nvPicPr>
        <p:blipFill>
          <a:blip r:embed="rId3"/>
          <a:stretch>
            <a:fillRect/>
          </a:stretch>
        </p:blipFill>
        <p:spPr>
          <a:xfrm>
            <a:off x="713997" y="1392734"/>
            <a:ext cx="6542152" cy="3271076"/>
          </a:xfrm>
          <a:prstGeom prst="rect">
            <a:avLst/>
          </a:prstGeom>
        </p:spPr>
      </p:pic>
      <p:pic>
        <p:nvPicPr>
          <p:cNvPr id="5" name="Picture 4" descr="A black background with grey text&#10;&#10;Description automatically generated">
            <a:extLst>
              <a:ext uri="{FF2B5EF4-FFF2-40B4-BE49-F238E27FC236}">
                <a16:creationId xmlns:a16="http://schemas.microsoft.com/office/drawing/2014/main" id="{547546BC-C1A5-170F-75BE-863C8359587F}"/>
              </a:ext>
            </a:extLst>
          </p:cNvPr>
          <p:cNvPicPr>
            <a:picLocks noChangeAspect="1"/>
          </p:cNvPicPr>
          <p:nvPr/>
        </p:nvPicPr>
        <p:blipFill>
          <a:blip r:embed="rId4"/>
          <a:stretch>
            <a:fillRect/>
          </a:stretch>
        </p:blipFill>
        <p:spPr>
          <a:xfrm>
            <a:off x="2519424" y="4343209"/>
            <a:ext cx="6991350" cy="2085975"/>
          </a:xfrm>
          <a:prstGeom prst="rect">
            <a:avLst/>
          </a:prstGeom>
        </p:spPr>
      </p:pic>
    </p:spTree>
    <p:extLst>
      <p:ext uri="{BB962C8B-B14F-4D97-AF65-F5344CB8AC3E}">
        <p14:creationId xmlns:p14="http://schemas.microsoft.com/office/powerpoint/2010/main" val="2079407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nchor="b">
            <a:normAutofit/>
          </a:bodyPr>
          <a:lstStyle/>
          <a:p>
            <a:r>
              <a:rPr lang="en-US" dirty="0"/>
              <a:t>Deployment and Operations</a:t>
            </a:r>
            <a:endParaRPr lang="en-ZA" dirty="0"/>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17</a:t>
            </a:fld>
            <a:endParaRPr lang="en-US"/>
          </a:p>
        </p:txBody>
      </p:sp>
      <p:graphicFrame>
        <p:nvGraphicFramePr>
          <p:cNvPr id="11" name="Content Placeholder 3">
            <a:extLst>
              <a:ext uri="{FF2B5EF4-FFF2-40B4-BE49-F238E27FC236}">
                <a16:creationId xmlns:a16="http://schemas.microsoft.com/office/drawing/2014/main" id="{848EBC0D-E1D4-5B07-F62A-BEAC806AE788}"/>
              </a:ext>
            </a:extLst>
          </p:cNvPr>
          <p:cNvGraphicFramePr>
            <a:graphicFrameLocks noGrp="1"/>
          </p:cNvGraphicFramePr>
          <p:nvPr>
            <p:ph sz="quarter" idx="14"/>
            <p:extLst>
              <p:ext uri="{D42A27DB-BD31-4B8C-83A1-F6EECF244321}">
                <p14:modId xmlns:p14="http://schemas.microsoft.com/office/powerpoint/2010/main" val="3957013003"/>
              </p:ext>
            </p:extLst>
          </p:nvPr>
        </p:nvGraphicFramePr>
        <p:xfrm>
          <a:off x="911352" y="2043429"/>
          <a:ext cx="10405174" cy="3925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1471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241669" y="-553472"/>
            <a:ext cx="10405174" cy="1326514"/>
          </a:xfrm>
        </p:spPr>
        <p:txBody>
          <a:bodyPr anchor="b">
            <a:normAutofit/>
          </a:bodyPr>
          <a:lstStyle/>
          <a:p>
            <a:r>
              <a:rPr lang="en-US" dirty="0"/>
              <a:t>Deployment &amp; serving </a:t>
            </a:r>
          </a:p>
        </p:txBody>
      </p:sp>
      <p:pic>
        <p:nvPicPr>
          <p:cNvPr id="7" name="Picture 6" descr="A screen shot of a computer program&#10;&#10;Description automatically generated">
            <a:extLst>
              <a:ext uri="{FF2B5EF4-FFF2-40B4-BE49-F238E27FC236}">
                <a16:creationId xmlns:a16="http://schemas.microsoft.com/office/drawing/2014/main" id="{ECFF85AA-2D29-8830-D842-C719F3DBF40E}"/>
              </a:ext>
            </a:extLst>
          </p:cNvPr>
          <p:cNvPicPr>
            <a:picLocks noChangeAspect="1"/>
          </p:cNvPicPr>
          <p:nvPr/>
        </p:nvPicPr>
        <p:blipFill rotWithShape="1">
          <a:blip r:embed="rId3"/>
          <a:srcRect b="13828"/>
          <a:stretch/>
        </p:blipFill>
        <p:spPr>
          <a:xfrm>
            <a:off x="570335" y="1044672"/>
            <a:ext cx="3894089" cy="5643606"/>
          </a:xfrm>
          <a:prstGeom prst="rect">
            <a:avLst/>
          </a:prstGeom>
          <a:noFill/>
        </p:spPr>
      </p:pic>
      <p:pic>
        <p:nvPicPr>
          <p:cNvPr id="5" name="Picture 4" descr="A screenshot of a computer&#10;&#10;Description automatically generated">
            <a:extLst>
              <a:ext uri="{FF2B5EF4-FFF2-40B4-BE49-F238E27FC236}">
                <a16:creationId xmlns:a16="http://schemas.microsoft.com/office/drawing/2014/main" id="{463547B4-D942-634E-4A5B-59246833D41B}"/>
              </a:ext>
            </a:extLst>
          </p:cNvPr>
          <p:cNvPicPr>
            <a:picLocks noChangeAspect="1"/>
          </p:cNvPicPr>
          <p:nvPr/>
        </p:nvPicPr>
        <p:blipFill>
          <a:blip r:embed="rId4"/>
          <a:stretch>
            <a:fillRect/>
          </a:stretch>
        </p:blipFill>
        <p:spPr>
          <a:xfrm>
            <a:off x="4547158" y="2120401"/>
            <a:ext cx="7644842" cy="4491346"/>
          </a:xfrm>
          <a:prstGeom prst="rect">
            <a:avLst/>
          </a:prstGeom>
          <a:noFill/>
        </p:spPr>
      </p:pic>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18</a:t>
            </a:fld>
            <a:endParaRPr lang="en-US"/>
          </a:p>
        </p:txBody>
      </p:sp>
      <p:pic>
        <p:nvPicPr>
          <p:cNvPr id="13" name="Picture 12" descr="A blue hexagon with a white wheel on it&#10;&#10;Description automatically generated">
            <a:extLst>
              <a:ext uri="{FF2B5EF4-FFF2-40B4-BE49-F238E27FC236}">
                <a16:creationId xmlns:a16="http://schemas.microsoft.com/office/drawing/2014/main" id="{9940A32A-E0B8-42D5-BB0F-7153205CF1D5}"/>
              </a:ext>
            </a:extLst>
          </p:cNvPr>
          <p:cNvPicPr>
            <a:picLocks noChangeAspect="1"/>
          </p:cNvPicPr>
          <p:nvPr/>
        </p:nvPicPr>
        <p:blipFill>
          <a:blip r:embed="rId5"/>
          <a:stretch>
            <a:fillRect/>
          </a:stretch>
        </p:blipFill>
        <p:spPr>
          <a:xfrm>
            <a:off x="5780170" y="304100"/>
            <a:ext cx="5033071" cy="1621986"/>
          </a:xfrm>
          <a:prstGeom prst="rect">
            <a:avLst/>
          </a:prstGeom>
        </p:spPr>
      </p:pic>
    </p:spTree>
    <p:extLst>
      <p:ext uri="{BB962C8B-B14F-4D97-AF65-F5344CB8AC3E}">
        <p14:creationId xmlns:p14="http://schemas.microsoft.com/office/powerpoint/2010/main" val="2991025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786060" y="-44214"/>
            <a:ext cx="10405174" cy="1326514"/>
          </a:xfrm>
        </p:spPr>
        <p:txBody>
          <a:bodyPr anchor="b">
            <a:normAutofit/>
          </a:bodyPr>
          <a:lstStyle/>
          <a:p>
            <a:r>
              <a:rPr lang="en-US" dirty="0"/>
              <a:t>Server</a:t>
            </a:r>
          </a:p>
        </p:txBody>
      </p:sp>
      <p:pic>
        <p:nvPicPr>
          <p:cNvPr id="8" name="Picture 7" descr="A screenshot of a computer&#10;&#10;Description automatically generated">
            <a:extLst>
              <a:ext uri="{FF2B5EF4-FFF2-40B4-BE49-F238E27FC236}">
                <a16:creationId xmlns:a16="http://schemas.microsoft.com/office/drawing/2014/main" id="{0454D38C-5128-4CBE-BF67-F638CA64F292}"/>
              </a:ext>
            </a:extLst>
          </p:cNvPr>
          <p:cNvPicPr>
            <a:picLocks noChangeAspect="1"/>
          </p:cNvPicPr>
          <p:nvPr/>
        </p:nvPicPr>
        <p:blipFill>
          <a:blip r:embed="rId3"/>
          <a:stretch>
            <a:fillRect/>
          </a:stretch>
        </p:blipFill>
        <p:spPr>
          <a:xfrm>
            <a:off x="480424" y="1577263"/>
            <a:ext cx="11231152" cy="4548619"/>
          </a:xfrm>
          <a:prstGeom prst="rect">
            <a:avLst/>
          </a:prstGeom>
          <a:noFill/>
        </p:spPr>
      </p:pic>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19</a:t>
            </a:fld>
            <a:endParaRPr lang="en-US"/>
          </a:p>
        </p:txBody>
      </p:sp>
    </p:spTree>
    <p:extLst>
      <p:ext uri="{BB962C8B-B14F-4D97-AF65-F5344CB8AC3E}">
        <p14:creationId xmlns:p14="http://schemas.microsoft.com/office/powerpoint/2010/main" val="3993373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911352" y="66694"/>
            <a:ext cx="8297380" cy="1326514"/>
          </a:xfrm>
        </p:spPr>
        <p:txBody>
          <a:bodyPr/>
          <a:lstStyle/>
          <a:p>
            <a:r>
              <a:rPr lang="en-US" dirty="0"/>
              <a:t>Agenda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4173982"/>
          </a:xfrm>
        </p:spPr>
        <p:txBody>
          <a:bodyPr/>
          <a:lstStyle/>
          <a:p>
            <a:r>
              <a:rPr lang="en-US" dirty="0"/>
              <a:t>Introduction</a:t>
            </a:r>
          </a:p>
          <a:p>
            <a:r>
              <a:rPr lang="en-US" dirty="0"/>
              <a:t>Project Overview</a:t>
            </a:r>
          </a:p>
          <a:p>
            <a:r>
              <a:rPr lang="en-US" dirty="0"/>
              <a:t>Technical Framework</a:t>
            </a:r>
          </a:p>
          <a:p>
            <a:r>
              <a:rPr lang="en-US" dirty="0"/>
              <a:t>Implementation Details</a:t>
            </a:r>
          </a:p>
          <a:p>
            <a:r>
              <a:rPr lang="en-US" dirty="0"/>
              <a:t>Deployment and Operations</a:t>
            </a:r>
          </a:p>
          <a:p>
            <a:r>
              <a:rPr lang="en-US" dirty="0"/>
              <a:t>ML System Architecture</a:t>
            </a:r>
          </a:p>
          <a:p>
            <a:r>
              <a:rPr lang="en-US" dirty="0"/>
              <a:t>Responsible AI Practices</a:t>
            </a:r>
          </a:p>
          <a:p>
            <a:r>
              <a:rPr lang="en-US" dirty="0"/>
              <a:t>Future Directions &amp; Conclusion</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421496" y="-498426"/>
            <a:ext cx="10405174" cy="1326514"/>
          </a:xfrm>
        </p:spPr>
        <p:txBody>
          <a:bodyPr anchor="b">
            <a:normAutofit/>
          </a:bodyPr>
          <a:lstStyle/>
          <a:p>
            <a:r>
              <a:rPr lang="en-US" dirty="0"/>
              <a:t>Client + demo</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20</a:t>
            </a:fld>
            <a:endParaRPr lang="en-US"/>
          </a:p>
        </p:txBody>
      </p:sp>
      <p:pic>
        <p:nvPicPr>
          <p:cNvPr id="5" name="Picture 4">
            <a:extLst>
              <a:ext uri="{FF2B5EF4-FFF2-40B4-BE49-F238E27FC236}">
                <a16:creationId xmlns:a16="http://schemas.microsoft.com/office/drawing/2014/main" id="{030E6F2E-8320-4185-70C0-90C7F55C58C8}"/>
              </a:ext>
            </a:extLst>
          </p:cNvPr>
          <p:cNvPicPr>
            <a:picLocks noChangeAspect="1"/>
          </p:cNvPicPr>
          <p:nvPr/>
        </p:nvPicPr>
        <p:blipFill rotWithShape="1">
          <a:blip r:embed="rId2"/>
          <a:srcRect l="27046" t="15892" r="27227" b="12314"/>
          <a:stretch/>
        </p:blipFill>
        <p:spPr>
          <a:xfrm>
            <a:off x="740815" y="746549"/>
            <a:ext cx="7189694" cy="5956751"/>
          </a:xfrm>
          <a:prstGeom prst="rect">
            <a:avLst/>
          </a:prstGeom>
        </p:spPr>
      </p:pic>
      <p:pic>
        <p:nvPicPr>
          <p:cNvPr id="6" name="Picture 5" descr="A blue logo with a circle and a circle with a blue circle and a blue circle with a blue circle with a white circle with a blue circle with a blue circle with a white circle with a&#10;&#10;Description automatically generated">
            <a:extLst>
              <a:ext uri="{FF2B5EF4-FFF2-40B4-BE49-F238E27FC236}">
                <a16:creationId xmlns:a16="http://schemas.microsoft.com/office/drawing/2014/main" id="{CC6F084A-7F20-33A9-A5DE-B90FF5C63E6B}"/>
              </a:ext>
            </a:extLst>
          </p:cNvPr>
          <p:cNvPicPr>
            <a:picLocks noChangeAspect="1"/>
          </p:cNvPicPr>
          <p:nvPr/>
        </p:nvPicPr>
        <p:blipFill>
          <a:blip r:embed="rId3"/>
          <a:stretch>
            <a:fillRect/>
          </a:stretch>
        </p:blipFill>
        <p:spPr>
          <a:xfrm>
            <a:off x="6773017" y="1447315"/>
            <a:ext cx="4259258" cy="2360339"/>
          </a:xfrm>
          <a:prstGeom prst="rect">
            <a:avLst/>
          </a:prstGeom>
        </p:spPr>
      </p:pic>
      <p:pic>
        <p:nvPicPr>
          <p:cNvPr id="8" name="Picture 7" descr="A group of logos with different colors&#10;&#10;Description automatically generated with medium confidence">
            <a:extLst>
              <a:ext uri="{FF2B5EF4-FFF2-40B4-BE49-F238E27FC236}">
                <a16:creationId xmlns:a16="http://schemas.microsoft.com/office/drawing/2014/main" id="{84712E88-DCE3-1B73-8D55-5069E15D353B}"/>
              </a:ext>
            </a:extLst>
          </p:cNvPr>
          <p:cNvPicPr>
            <a:picLocks noChangeAspect="1"/>
          </p:cNvPicPr>
          <p:nvPr/>
        </p:nvPicPr>
        <p:blipFill rotWithShape="1">
          <a:blip r:embed="rId4"/>
          <a:srcRect t="19705" b="11746"/>
          <a:stretch/>
        </p:blipFill>
        <p:spPr>
          <a:xfrm>
            <a:off x="6983221" y="3964907"/>
            <a:ext cx="4258725" cy="1642102"/>
          </a:xfrm>
          <a:prstGeom prst="rect">
            <a:avLst/>
          </a:prstGeom>
        </p:spPr>
      </p:pic>
    </p:spTree>
    <p:extLst>
      <p:ext uri="{BB962C8B-B14F-4D97-AF65-F5344CB8AC3E}">
        <p14:creationId xmlns:p14="http://schemas.microsoft.com/office/powerpoint/2010/main" val="2528622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260310" y="-228762"/>
            <a:ext cx="10405174" cy="1326514"/>
          </a:xfrm>
        </p:spPr>
        <p:txBody>
          <a:bodyPr anchor="b">
            <a:normAutofit/>
          </a:bodyPr>
          <a:lstStyle/>
          <a:p>
            <a:r>
              <a:rPr lang="en-US" dirty="0"/>
              <a:t>CI/CT/CD pipeline</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21</a:t>
            </a:fld>
            <a:endParaRPr lang="en-US"/>
          </a:p>
        </p:txBody>
      </p:sp>
      <p:pic>
        <p:nvPicPr>
          <p:cNvPr id="5" name="Picture 4" descr="A logo with text on it&#10;&#10;Description automatically generated">
            <a:extLst>
              <a:ext uri="{FF2B5EF4-FFF2-40B4-BE49-F238E27FC236}">
                <a16:creationId xmlns:a16="http://schemas.microsoft.com/office/drawing/2014/main" id="{C1413EFB-4362-1ACD-C439-1CACBC3FC4CF}"/>
              </a:ext>
            </a:extLst>
          </p:cNvPr>
          <p:cNvPicPr>
            <a:picLocks noChangeAspect="1"/>
          </p:cNvPicPr>
          <p:nvPr/>
        </p:nvPicPr>
        <p:blipFill>
          <a:blip r:embed="rId3"/>
          <a:stretch>
            <a:fillRect/>
          </a:stretch>
        </p:blipFill>
        <p:spPr>
          <a:xfrm>
            <a:off x="9111247" y="411477"/>
            <a:ext cx="2276532" cy="879455"/>
          </a:xfrm>
          <a:prstGeom prst="rect">
            <a:avLst/>
          </a:prstGeom>
        </p:spPr>
      </p:pic>
      <p:pic>
        <p:nvPicPr>
          <p:cNvPr id="11" name="Picture 10" descr="A close up of a logo&#10;&#10;Description automatically generated">
            <a:extLst>
              <a:ext uri="{FF2B5EF4-FFF2-40B4-BE49-F238E27FC236}">
                <a16:creationId xmlns:a16="http://schemas.microsoft.com/office/drawing/2014/main" id="{D77D79E2-BEA6-E33F-AE45-E1B6219FA34E}"/>
              </a:ext>
            </a:extLst>
          </p:cNvPr>
          <p:cNvPicPr>
            <a:picLocks noChangeAspect="1"/>
          </p:cNvPicPr>
          <p:nvPr/>
        </p:nvPicPr>
        <p:blipFill>
          <a:blip r:embed="rId4"/>
          <a:stretch>
            <a:fillRect/>
          </a:stretch>
        </p:blipFill>
        <p:spPr>
          <a:xfrm>
            <a:off x="4199459" y="306548"/>
            <a:ext cx="4193219" cy="984384"/>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D742336B-4F78-2B29-CB7F-C7CE07785EEC}"/>
              </a:ext>
            </a:extLst>
          </p:cNvPr>
          <p:cNvPicPr>
            <a:picLocks noChangeAspect="1"/>
          </p:cNvPicPr>
          <p:nvPr/>
        </p:nvPicPr>
        <p:blipFill>
          <a:blip r:embed="rId5"/>
          <a:stretch>
            <a:fillRect/>
          </a:stretch>
        </p:blipFill>
        <p:spPr>
          <a:xfrm>
            <a:off x="0" y="1168157"/>
            <a:ext cx="6181770" cy="5581691"/>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F97C8E2A-1D1C-E650-E41C-FB01374FAF2E}"/>
              </a:ext>
            </a:extLst>
          </p:cNvPr>
          <p:cNvPicPr>
            <a:picLocks noChangeAspect="1"/>
          </p:cNvPicPr>
          <p:nvPr/>
        </p:nvPicPr>
        <p:blipFill rotWithShape="1">
          <a:blip r:embed="rId6"/>
          <a:srcRect t="1223" r="9289"/>
          <a:stretch/>
        </p:blipFill>
        <p:spPr>
          <a:xfrm>
            <a:off x="5564909" y="1683195"/>
            <a:ext cx="6627091" cy="5137058"/>
          </a:xfrm>
          <a:prstGeom prst="rect">
            <a:avLst/>
          </a:prstGeom>
        </p:spPr>
      </p:pic>
    </p:spTree>
    <p:extLst>
      <p:ext uri="{BB962C8B-B14F-4D97-AF65-F5344CB8AC3E}">
        <p14:creationId xmlns:p14="http://schemas.microsoft.com/office/powerpoint/2010/main" val="1093379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E61D45F9-59BE-E6CF-1EEE-C0847070AF42}"/>
              </a:ext>
            </a:extLst>
          </p:cNvPr>
          <p:cNvSpPr>
            <a:spLocks noGrp="1"/>
          </p:cNvSpPr>
          <p:nvPr>
            <p:ph type="title"/>
          </p:nvPr>
        </p:nvSpPr>
        <p:spPr>
          <a:xfrm>
            <a:off x="146005" y="-663257"/>
            <a:ext cx="10405174" cy="1326514"/>
          </a:xfrm>
        </p:spPr>
        <p:txBody>
          <a:bodyPr anchor="b">
            <a:normAutofit/>
          </a:bodyPr>
          <a:lstStyle/>
          <a:p>
            <a:pPr lvl="0"/>
            <a:r>
              <a:rPr lang="en-US" dirty="0"/>
              <a:t>ML system Architecture</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22</a:t>
            </a:fld>
            <a:endParaRPr lang="en-US"/>
          </a:p>
        </p:txBody>
      </p:sp>
      <p:pic>
        <p:nvPicPr>
          <p:cNvPr id="5" name="Picture 4" descr="A diagram of a flowchart&#10;&#10;Description automatically generated">
            <a:extLst>
              <a:ext uri="{FF2B5EF4-FFF2-40B4-BE49-F238E27FC236}">
                <a16:creationId xmlns:a16="http://schemas.microsoft.com/office/drawing/2014/main" id="{DD4292BA-EAB2-94F7-3B81-9D38890D6A24}"/>
              </a:ext>
            </a:extLst>
          </p:cNvPr>
          <p:cNvPicPr>
            <a:picLocks noChangeAspect="1"/>
          </p:cNvPicPr>
          <p:nvPr/>
        </p:nvPicPr>
        <p:blipFill>
          <a:blip r:embed="rId2"/>
          <a:stretch>
            <a:fillRect/>
          </a:stretch>
        </p:blipFill>
        <p:spPr>
          <a:xfrm>
            <a:off x="0" y="766260"/>
            <a:ext cx="12192000" cy="6091740"/>
          </a:xfrm>
          <a:prstGeom prst="rect">
            <a:avLst/>
          </a:prstGeom>
        </p:spPr>
      </p:pic>
    </p:spTree>
    <p:extLst>
      <p:ext uri="{BB962C8B-B14F-4D97-AF65-F5344CB8AC3E}">
        <p14:creationId xmlns:p14="http://schemas.microsoft.com/office/powerpoint/2010/main" val="3363878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5449019" y="-828366"/>
            <a:ext cx="5864352" cy="3621024"/>
          </a:xfrm>
        </p:spPr>
        <p:txBody>
          <a:bodyPr/>
          <a:lstStyle/>
          <a:p>
            <a:r>
              <a:rPr lang="en-US" dirty="0"/>
              <a:t>Responsible AI</a:t>
            </a:r>
            <a:endParaRPr lang="en-ZA"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3"/>
          <a:srcRect l="33" r="33"/>
          <a:stretch/>
        </p:blipFill>
        <p:spPr>
          <a:xfrm>
            <a:off x="-15240" y="-15240"/>
            <a:ext cx="4581525" cy="6602413"/>
          </a:xfrm>
        </p:spPr>
      </p:pic>
      <p:sp>
        <p:nvSpPr>
          <p:cNvPr id="6" name="Text Placeholder 6">
            <a:extLst>
              <a:ext uri="{FF2B5EF4-FFF2-40B4-BE49-F238E27FC236}">
                <a16:creationId xmlns:a16="http://schemas.microsoft.com/office/drawing/2014/main" id="{A32A0E1B-52C4-CC68-ECC4-58B344AE53C8}"/>
              </a:ext>
            </a:extLst>
          </p:cNvPr>
          <p:cNvSpPr txBox="1">
            <a:spLocks/>
          </p:cNvSpPr>
          <p:nvPr/>
        </p:nvSpPr>
        <p:spPr>
          <a:xfrm>
            <a:off x="5627413" y="3364992"/>
            <a:ext cx="6259788"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Evaluation Beyond Accuracy</a:t>
            </a:r>
          </a:p>
          <a:p>
            <a:endParaRPr lang="en-US" dirty="0"/>
          </a:p>
          <a:p>
            <a:r>
              <a:rPr lang="en-US" dirty="0"/>
              <a:t>Ensuring fairness and transparency</a:t>
            </a:r>
          </a:p>
        </p:txBody>
      </p:sp>
    </p:spTree>
    <p:extLst>
      <p:ext uri="{BB962C8B-B14F-4D97-AF65-F5344CB8AC3E}">
        <p14:creationId xmlns:p14="http://schemas.microsoft.com/office/powerpoint/2010/main" val="1892261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Tree>
    <p:extLst>
      <p:ext uri="{BB962C8B-B14F-4D97-AF65-F5344CB8AC3E}">
        <p14:creationId xmlns:p14="http://schemas.microsoft.com/office/powerpoint/2010/main" val="349306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420624"/>
            <a:ext cx="5864352" cy="3621024"/>
          </a:xfrm>
        </p:spPr>
        <p:txBody>
          <a:bodyPr anchor="b">
            <a:normAutofit/>
          </a:bodyPr>
          <a:lstStyle/>
          <a:p>
            <a:r>
              <a:rPr lang="en-US" dirty="0"/>
              <a:t>Introduction </a:t>
            </a:r>
          </a:p>
        </p:txBody>
      </p:sp>
      <p:pic>
        <p:nvPicPr>
          <p:cNvPr id="7" name="Picture 6" descr="A person walking on a crosswalk&#10;&#10;Description automatically generated">
            <a:extLst>
              <a:ext uri="{FF2B5EF4-FFF2-40B4-BE49-F238E27FC236}">
                <a16:creationId xmlns:a16="http://schemas.microsoft.com/office/drawing/2014/main" id="{1D5CD9FA-889D-8E04-8213-D70AE9F21E63}"/>
              </a:ext>
            </a:extLst>
          </p:cNvPr>
          <p:cNvPicPr>
            <a:picLocks noChangeAspect="1"/>
          </p:cNvPicPr>
          <p:nvPr/>
        </p:nvPicPr>
        <p:blipFill rotWithShape="1">
          <a:blip r:embed="rId3"/>
          <a:srcRect l="15955" r="14653"/>
          <a:stretch/>
        </p:blipFill>
        <p:spPr>
          <a:xfrm>
            <a:off x="6890033" y="-9144"/>
            <a:ext cx="5317462" cy="6867144"/>
          </a:xfrm>
          <a:prstGeom prst="rect">
            <a:avLst/>
          </a:prstGeom>
          <a:noFill/>
        </p:spPr>
      </p:pic>
      <p:sp>
        <p:nvSpPr>
          <p:cNvPr id="14" name="Slide Number Placeholder 4" hidden="1">
            <a:extLst>
              <a:ext uri="{FF2B5EF4-FFF2-40B4-BE49-F238E27FC236}">
                <a16:creationId xmlns:a16="http://schemas.microsoft.com/office/drawing/2014/main" id="{0958FE0B-6620-B26A-8AF5-F133D72BAD80}"/>
              </a:ext>
            </a:extLst>
          </p:cNvPr>
          <p:cNvSpPr>
            <a:spLocks noGrp="1"/>
          </p:cNvSpPr>
          <p:nvPr>
            <p:ph type="sldNum" sz="quarter" idx="4294967295"/>
          </p:nvPr>
        </p:nvSpPr>
        <p:spPr>
          <a:xfrm>
            <a:off x="911352" y="6246622"/>
            <a:ext cx="1188720" cy="365125"/>
          </a:xfrm>
        </p:spPr>
        <p:txBody>
          <a:bodyPr/>
          <a:lstStyle/>
          <a:p>
            <a:pPr>
              <a:spcAft>
                <a:spcPts val="600"/>
              </a:spcAft>
            </a:pPr>
            <a:fld id="{B5CEABB6-07DC-46E8-9B57-56EC44A396E5}" type="slidenum">
              <a:rPr lang="en-US" smtClean="0"/>
              <a:pPr>
                <a:spcAft>
                  <a:spcPts val="600"/>
                </a:spcAft>
              </a:pPr>
              <a:t>3</a:t>
            </a:fld>
            <a:endParaRPr lang="en-US"/>
          </a:p>
        </p:txBody>
      </p:sp>
    </p:spTree>
    <p:extLst>
      <p:ext uri="{BB962C8B-B14F-4D97-AF65-F5344CB8AC3E}">
        <p14:creationId xmlns:p14="http://schemas.microsoft.com/office/powerpoint/2010/main" val="37869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5449019" y="-828366"/>
            <a:ext cx="5864352" cy="3621024"/>
          </a:xfrm>
        </p:spPr>
        <p:txBody>
          <a:bodyPr/>
          <a:lstStyle/>
          <a:p>
            <a:r>
              <a:rPr lang="en-US" dirty="0"/>
              <a:t>Project Overview</a:t>
            </a:r>
            <a:endParaRPr lang="en-ZA"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3"/>
          <a:srcRect l="33" r="33"/>
          <a:stretch/>
        </p:blipFill>
        <p:spPr>
          <a:xfrm>
            <a:off x="-15240" y="-15240"/>
            <a:ext cx="4581525" cy="6602413"/>
          </a:xfrm>
        </p:spPr>
      </p:pic>
      <p:sp>
        <p:nvSpPr>
          <p:cNvPr id="6" name="Text Placeholder 6">
            <a:extLst>
              <a:ext uri="{FF2B5EF4-FFF2-40B4-BE49-F238E27FC236}">
                <a16:creationId xmlns:a16="http://schemas.microsoft.com/office/drawing/2014/main" id="{A32A0E1B-52C4-CC68-ECC4-58B344AE53C8}"/>
              </a:ext>
            </a:extLst>
          </p:cNvPr>
          <p:cNvSpPr txBox="1">
            <a:spLocks/>
          </p:cNvSpPr>
          <p:nvPr/>
        </p:nvSpPr>
        <p:spPr>
          <a:xfrm>
            <a:off x="5627412" y="3364992"/>
            <a:ext cx="8324089"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Problem Statement</a:t>
            </a:r>
          </a:p>
          <a:p>
            <a:endParaRPr lang="en-US" dirty="0"/>
          </a:p>
          <a:p>
            <a:r>
              <a:rPr lang="en-US" dirty="0"/>
              <a:t>Business Case and Metrics</a:t>
            </a:r>
          </a:p>
        </p:txBody>
      </p:sp>
    </p:spTree>
    <p:extLst>
      <p:ext uri="{BB962C8B-B14F-4D97-AF65-F5344CB8AC3E}">
        <p14:creationId xmlns:p14="http://schemas.microsoft.com/office/powerpoint/2010/main" val="3590816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F037EC-3BFF-C41E-5C22-5AAA276F4794}"/>
              </a:ext>
            </a:extLst>
          </p:cNvPr>
          <p:cNvSpPr txBox="1"/>
          <p:nvPr/>
        </p:nvSpPr>
        <p:spPr>
          <a:xfrm>
            <a:off x="296199" y="-896484"/>
            <a:ext cx="5864352" cy="362102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kern="1200" cap="all" baseline="0" dirty="0">
                <a:latin typeface="+mj-lt"/>
                <a:ea typeface="+mj-ea"/>
                <a:cs typeface="+mj-cs"/>
              </a:rPr>
              <a:t>Leveraging</a:t>
            </a:r>
            <a:r>
              <a:rPr lang="en-US" sz="3600" b="1" cap="all" dirty="0">
                <a:latin typeface="+mj-lt"/>
                <a:ea typeface="+mj-ea"/>
                <a:cs typeface="+mj-cs"/>
              </a:rPr>
              <a:t> ML &amp;</a:t>
            </a:r>
          </a:p>
          <a:p>
            <a:pPr>
              <a:lnSpc>
                <a:spcPct val="90000"/>
              </a:lnSpc>
              <a:spcBef>
                <a:spcPct val="0"/>
              </a:spcBef>
              <a:spcAft>
                <a:spcPts val="600"/>
              </a:spcAft>
            </a:pPr>
            <a:r>
              <a:rPr lang="en-US" sz="3600" b="1" kern="1200" cap="all" baseline="0" dirty="0">
                <a:latin typeface="+mj-lt"/>
                <a:ea typeface="+mj-ea"/>
                <a:cs typeface="+mj-cs"/>
              </a:rPr>
              <a:t>Architectural Archetypes</a:t>
            </a:r>
          </a:p>
        </p:txBody>
      </p:sp>
      <p:pic>
        <p:nvPicPr>
          <p:cNvPr id="4" name="Picture 3" descr="Two cats lying on a pink blanket&#10;&#10;Description automatically generated">
            <a:extLst>
              <a:ext uri="{FF2B5EF4-FFF2-40B4-BE49-F238E27FC236}">
                <a16:creationId xmlns:a16="http://schemas.microsoft.com/office/drawing/2014/main" id="{9FABB99B-B755-C8DE-70A6-16761968A10C}"/>
              </a:ext>
            </a:extLst>
          </p:cNvPr>
          <p:cNvPicPr>
            <a:picLocks noChangeAspect="1"/>
          </p:cNvPicPr>
          <p:nvPr/>
        </p:nvPicPr>
        <p:blipFill>
          <a:blip r:embed="rId3"/>
          <a:stretch>
            <a:fillRect/>
          </a:stretch>
        </p:blipFill>
        <p:spPr>
          <a:xfrm>
            <a:off x="5593483" y="526986"/>
            <a:ext cx="6532994" cy="5716367"/>
          </a:xfrm>
          <a:prstGeom prst="rect">
            <a:avLst/>
          </a:prstGeom>
          <a:noFill/>
        </p:spPr>
      </p:pic>
      <p:sp>
        <p:nvSpPr>
          <p:cNvPr id="3" name="Slide Number Placeholder 2" hidden="1">
            <a:extLst>
              <a:ext uri="{FF2B5EF4-FFF2-40B4-BE49-F238E27FC236}">
                <a16:creationId xmlns:a16="http://schemas.microsoft.com/office/drawing/2014/main" id="{95D7C9F2-EB2A-D57B-0D06-69B87C19A3A9}"/>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5</a:t>
            </a:fld>
            <a:endParaRPr lang="en-US"/>
          </a:p>
        </p:txBody>
      </p:sp>
      <p:sp>
        <p:nvSpPr>
          <p:cNvPr id="7" name="TextBox 6">
            <a:extLst>
              <a:ext uri="{FF2B5EF4-FFF2-40B4-BE49-F238E27FC236}">
                <a16:creationId xmlns:a16="http://schemas.microsoft.com/office/drawing/2014/main" id="{9DD7E8D4-4E41-1D22-004D-50A59B9B383D}"/>
              </a:ext>
            </a:extLst>
          </p:cNvPr>
          <p:cNvSpPr txBox="1"/>
          <p:nvPr/>
        </p:nvSpPr>
        <p:spPr>
          <a:xfrm>
            <a:off x="180861" y="3633195"/>
            <a:ext cx="6095028" cy="1974387"/>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1. Human-in-the-Loop (HITL) for Enhanced Accuracy</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2. Privacy-First Design in Image Processing</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3. Autonomous Real-Time Captioning</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4. Integration with Broader Ecosystems </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840859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5625F47-D8BC-C434-C54E-98418ED52F06}"/>
              </a:ext>
            </a:extLst>
          </p:cNvPr>
          <p:cNvSpPr txBox="1"/>
          <p:nvPr/>
        </p:nvSpPr>
        <p:spPr>
          <a:xfrm>
            <a:off x="899160" y="137160"/>
            <a:ext cx="6172200" cy="12496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kern="1200" cap="all" baseline="0" dirty="0">
                <a:latin typeface="+mj-lt"/>
                <a:ea typeface="+mj-ea"/>
                <a:cs typeface="+mj-cs"/>
              </a:rPr>
              <a:t>Business Case</a:t>
            </a:r>
          </a:p>
        </p:txBody>
      </p:sp>
      <p:sp>
        <p:nvSpPr>
          <p:cNvPr id="13" name="TextBox 12">
            <a:extLst>
              <a:ext uri="{FF2B5EF4-FFF2-40B4-BE49-F238E27FC236}">
                <a16:creationId xmlns:a16="http://schemas.microsoft.com/office/drawing/2014/main" id="{7E2BB946-A7CB-1A18-0843-F834F61A9978}"/>
              </a:ext>
            </a:extLst>
          </p:cNvPr>
          <p:cNvSpPr txBox="1"/>
          <p:nvPr/>
        </p:nvSpPr>
        <p:spPr>
          <a:xfrm>
            <a:off x="362309" y="2466868"/>
            <a:ext cx="4054416" cy="3901758"/>
          </a:xfrm>
          <a:prstGeom prst="rect">
            <a:avLst/>
          </a:prstGeom>
        </p:spPr>
        <p:txBody>
          <a:bodyPr vert="horz" lIns="91440" tIns="45720" rIns="91440" bIns="45720" rtlCol="0">
            <a:normAutofit/>
          </a:bodyPr>
          <a:lstStyle/>
          <a:p>
            <a:pPr>
              <a:lnSpc>
                <a:spcPct val="90000"/>
              </a:lnSpc>
              <a:spcAft>
                <a:spcPts val="1200"/>
              </a:spcAft>
            </a:pPr>
            <a:r>
              <a:rPr lang="en-US" sz="1700" dirty="0"/>
              <a:t>The </a:t>
            </a:r>
            <a:r>
              <a:rPr lang="en-US" sz="1700" dirty="0" err="1"/>
              <a:t>Audieyes</a:t>
            </a:r>
            <a:r>
              <a:rPr lang="en-US" sz="1700" dirty="0"/>
              <a:t> project presents a compelling business case by addressing a critical and underserved market: the accessibility needs of the visually impaired community. Through innovation and user-centric design, </a:t>
            </a:r>
            <a:r>
              <a:rPr lang="en-US" sz="1700" dirty="0" err="1"/>
              <a:t>Audieyes</a:t>
            </a:r>
            <a:r>
              <a:rPr lang="en-US" sz="1700" dirty="0"/>
              <a:t> not only fulfills a social imperative but also taps into a market with significant growth potential.</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118872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6</a:t>
            </a:fld>
            <a:endParaRPr lang="en-US"/>
          </a:p>
        </p:txBody>
      </p:sp>
      <p:graphicFrame>
        <p:nvGraphicFramePr>
          <p:cNvPr id="15" name="TextBox 6">
            <a:extLst>
              <a:ext uri="{FF2B5EF4-FFF2-40B4-BE49-F238E27FC236}">
                <a16:creationId xmlns:a16="http://schemas.microsoft.com/office/drawing/2014/main" id="{0D38CEB2-387D-7C2A-3EA9-A46D72FE6D71}"/>
              </a:ext>
            </a:extLst>
          </p:cNvPr>
          <p:cNvGraphicFramePr/>
          <p:nvPr>
            <p:extLst>
              <p:ext uri="{D42A27DB-BD31-4B8C-83A1-F6EECF244321}">
                <p14:modId xmlns:p14="http://schemas.microsoft.com/office/powerpoint/2010/main" val="3858710960"/>
              </p:ext>
            </p:extLst>
          </p:nvPr>
        </p:nvGraphicFramePr>
        <p:xfrm>
          <a:off x="4525963" y="2026603"/>
          <a:ext cx="6766877" cy="3902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0383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4836542" y="-429308"/>
            <a:ext cx="5641897" cy="2318493"/>
          </a:xfrm>
        </p:spPr>
        <p:txBody>
          <a:bodyPr/>
          <a:lstStyle/>
          <a:p>
            <a:r>
              <a:rPr lang="en-US" dirty="0"/>
              <a:t>Implementation Details</a:t>
            </a:r>
            <a:endParaRPr lang="en-ZA" dirty="0"/>
          </a:p>
        </p:txBody>
      </p:sp>
      <p:sp>
        <p:nvSpPr>
          <p:cNvPr id="10" name="Text Placeholder 6">
            <a:extLst>
              <a:ext uri="{FF2B5EF4-FFF2-40B4-BE49-F238E27FC236}">
                <a16:creationId xmlns:a16="http://schemas.microsoft.com/office/drawing/2014/main" id="{6DD8B048-6B75-1061-B317-41CCF0CA2B3F}"/>
              </a:ext>
            </a:extLst>
          </p:cNvPr>
          <p:cNvSpPr txBox="1">
            <a:spLocks/>
          </p:cNvSpPr>
          <p:nvPr/>
        </p:nvSpPr>
        <p:spPr>
          <a:xfrm>
            <a:off x="5222965" y="2582477"/>
            <a:ext cx="8324089" cy="349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r>
              <a:rPr lang="en-US" dirty="0"/>
              <a:t>ML Pipeline Development	</a:t>
            </a:r>
          </a:p>
          <a:p>
            <a:pPr lvl="1"/>
            <a:r>
              <a:rPr lang="en-US" dirty="0"/>
              <a:t>From Monolith to </a:t>
            </a:r>
            <a:r>
              <a:rPr lang="en-US" dirty="0" err="1"/>
              <a:t>MLOps</a:t>
            </a:r>
            <a:r>
              <a:rPr lang="en-US" dirty="0"/>
              <a:t> Pipeline</a:t>
            </a:r>
          </a:p>
          <a:p>
            <a:pPr lvl="1"/>
            <a:r>
              <a:rPr lang="en-US" dirty="0" err="1"/>
              <a:t>MLflow</a:t>
            </a:r>
            <a:r>
              <a:rPr lang="en-US" dirty="0"/>
              <a:t> for Experiment Tracking</a:t>
            </a:r>
          </a:p>
          <a:p>
            <a:pPr lvl="1"/>
            <a:r>
              <a:rPr lang="en-US" dirty="0"/>
              <a:t>Meta Store Setup</a:t>
            </a:r>
          </a:p>
          <a:p>
            <a:pPr lvl="1"/>
            <a:r>
              <a:rPr lang="en-US" dirty="0"/>
              <a:t>All other technologies</a:t>
            </a:r>
          </a:p>
          <a:p>
            <a:pPr lvl="1"/>
            <a:r>
              <a:rPr lang="en-US" dirty="0"/>
              <a:t>ML System Architecture</a:t>
            </a:r>
          </a:p>
          <a:p>
            <a:pPr lvl="1"/>
            <a:endParaRPr lang="en-US" dirty="0"/>
          </a:p>
        </p:txBody>
      </p:sp>
    </p:spTree>
    <p:extLst>
      <p:ext uri="{BB962C8B-B14F-4D97-AF65-F5344CB8AC3E}">
        <p14:creationId xmlns:p14="http://schemas.microsoft.com/office/powerpoint/2010/main" val="4043390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AD012067-503F-3EBE-AED4-415BF5758E08}"/>
              </a:ext>
            </a:extLst>
          </p:cNvPr>
          <p:cNvPicPr>
            <a:picLocks noChangeAspect="1"/>
          </p:cNvPicPr>
          <p:nvPr/>
        </p:nvPicPr>
        <p:blipFill>
          <a:blip r:embed="rId3"/>
          <a:stretch>
            <a:fillRect/>
          </a:stretch>
        </p:blipFill>
        <p:spPr>
          <a:xfrm>
            <a:off x="120650" y="124746"/>
            <a:ext cx="11950700" cy="6333871"/>
          </a:xfrm>
          <a:prstGeom prst="rect">
            <a:avLst/>
          </a:prstGeom>
          <a:noFill/>
        </p:spPr>
      </p:pic>
      <p:sp>
        <p:nvSpPr>
          <p:cNvPr id="3" name="Slide Number Placeholder 2" hidden="1">
            <a:extLst>
              <a:ext uri="{FF2B5EF4-FFF2-40B4-BE49-F238E27FC236}">
                <a16:creationId xmlns:a16="http://schemas.microsoft.com/office/drawing/2014/main" id="{95D7C9F2-EB2A-D57B-0D06-69B87C19A3A9}"/>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8</a:t>
            </a:fld>
            <a:endParaRPr lang="en-US"/>
          </a:p>
        </p:txBody>
      </p:sp>
      <p:sp>
        <p:nvSpPr>
          <p:cNvPr id="2" name="Title 1">
            <a:extLst>
              <a:ext uri="{FF2B5EF4-FFF2-40B4-BE49-F238E27FC236}">
                <a16:creationId xmlns:a16="http://schemas.microsoft.com/office/drawing/2014/main" id="{D2911759-CB97-7F23-CAD3-226090314C62}"/>
              </a:ext>
            </a:extLst>
          </p:cNvPr>
          <p:cNvSpPr>
            <a:spLocks noGrp="1"/>
          </p:cNvSpPr>
          <p:nvPr>
            <p:ph type="title"/>
          </p:nvPr>
        </p:nvSpPr>
        <p:spPr>
          <a:xfrm>
            <a:off x="6852040" y="0"/>
            <a:ext cx="5059383" cy="1014634"/>
          </a:xfrm>
        </p:spPr>
        <p:txBody>
          <a:bodyPr/>
          <a:lstStyle/>
          <a:p>
            <a:r>
              <a:rPr lang="en-US" dirty="0"/>
              <a:t>Model choice </a:t>
            </a:r>
          </a:p>
        </p:txBody>
      </p:sp>
    </p:spTree>
    <p:extLst>
      <p:ext uri="{BB962C8B-B14F-4D97-AF65-F5344CB8AC3E}">
        <p14:creationId xmlns:p14="http://schemas.microsoft.com/office/powerpoint/2010/main" val="3343128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17BB98-3A66-02B8-9B87-18B400396ABB}"/>
              </a:ext>
            </a:extLst>
          </p:cNvPr>
          <p:cNvSpPr txBox="1"/>
          <p:nvPr/>
        </p:nvSpPr>
        <p:spPr>
          <a:xfrm>
            <a:off x="893064" y="72518"/>
            <a:ext cx="10405174" cy="1326514"/>
          </a:xfrm>
          <a:prstGeom prst="rect">
            <a:avLst/>
          </a:prstGeom>
        </p:spPr>
        <p:txBody>
          <a:bodyPr vert="horz" lIns="91440" tIns="45720" rIns="91440" bIns="45720" rtlCol="0" anchor="b">
            <a:normAutofit/>
          </a:bodyPr>
          <a:lstStyle/>
          <a:p>
            <a:pPr marL="0" marR="0">
              <a:lnSpc>
                <a:spcPct val="90000"/>
              </a:lnSpc>
              <a:spcBef>
                <a:spcPct val="0"/>
              </a:spcBef>
              <a:spcAft>
                <a:spcPts val="400"/>
              </a:spcAft>
            </a:pPr>
            <a:r>
              <a:rPr lang="en-US" sz="2800" b="1" kern="1200" cap="all" baseline="0">
                <a:effectLst/>
                <a:latin typeface="+mj-lt"/>
                <a:ea typeface="+mj-ea"/>
                <a:cs typeface="+mj-cs"/>
              </a:rPr>
              <a:t>From a Monolith to a Pipeline </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9</a:t>
            </a:fld>
            <a:endParaRPr lang="en-US"/>
          </a:p>
        </p:txBody>
      </p:sp>
      <p:graphicFrame>
        <p:nvGraphicFramePr>
          <p:cNvPr id="8" name="TextBox 5">
            <a:extLst>
              <a:ext uri="{FF2B5EF4-FFF2-40B4-BE49-F238E27FC236}">
                <a16:creationId xmlns:a16="http://schemas.microsoft.com/office/drawing/2014/main" id="{283F0C9B-F6DF-1FC5-7F6C-D1D99066D2A4}"/>
              </a:ext>
            </a:extLst>
          </p:cNvPr>
          <p:cNvGraphicFramePr/>
          <p:nvPr>
            <p:extLst>
              <p:ext uri="{D42A27DB-BD31-4B8C-83A1-F6EECF244321}">
                <p14:modId xmlns:p14="http://schemas.microsoft.com/office/powerpoint/2010/main" val="930568815"/>
              </p:ext>
            </p:extLst>
          </p:nvPr>
        </p:nvGraphicFramePr>
        <p:xfrm>
          <a:off x="911352" y="2043429"/>
          <a:ext cx="10405174" cy="3925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8532119"/>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{D398CC51-34B0-4227-93C2-0C4BF5364FAA}tf16411248_win32</Template>
  <TotalTime>0</TotalTime>
  <Words>2572</Words>
  <Application>Microsoft Office PowerPoint</Application>
  <PresentationFormat>Widescreen</PresentationFormat>
  <Paragraphs>240</Paragraphs>
  <Slides>24</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-apple-system</vt:lpstr>
      <vt:lpstr>Aptos</vt:lpstr>
      <vt:lpstr>Arial</vt:lpstr>
      <vt:lpstr>Avenir Next LT Pro Light</vt:lpstr>
      <vt:lpstr>Calibri</vt:lpstr>
      <vt:lpstr>Posterama</vt:lpstr>
      <vt:lpstr>Söhne</vt:lpstr>
      <vt:lpstr>Custom</vt:lpstr>
      <vt:lpstr>Audieyes: Enhancing Visual Accessibility through Advanced  AI Technologies.</vt:lpstr>
      <vt:lpstr>Agenda </vt:lpstr>
      <vt:lpstr>Introduction </vt:lpstr>
      <vt:lpstr>Project Overview</vt:lpstr>
      <vt:lpstr>PowerPoint Presentation</vt:lpstr>
      <vt:lpstr>PowerPoint Presentation</vt:lpstr>
      <vt:lpstr>Implementation Details</vt:lpstr>
      <vt:lpstr>Model choice </vt:lpstr>
      <vt:lpstr>PowerPoint Presentation</vt:lpstr>
      <vt:lpstr>PowerPoint Presentation</vt:lpstr>
      <vt:lpstr>PowerPoint Presentation</vt:lpstr>
      <vt:lpstr>PowerPoint Presentation</vt:lpstr>
      <vt:lpstr>Data &amp; data versioning &amp; Metadata Store</vt:lpstr>
      <vt:lpstr>Setting up the machine learning pipeline</vt:lpstr>
      <vt:lpstr>Behavioural model tests</vt:lpstr>
      <vt:lpstr>Resource &amp; performance monitoring</vt:lpstr>
      <vt:lpstr>Deployment and Operations</vt:lpstr>
      <vt:lpstr>Deployment &amp; serving </vt:lpstr>
      <vt:lpstr>Server</vt:lpstr>
      <vt:lpstr>Client + demo</vt:lpstr>
      <vt:lpstr>CI/CT/CD pipeline</vt:lpstr>
      <vt:lpstr>ML system Architecture</vt:lpstr>
      <vt:lpstr>Responsible AI</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Audieyes: Enhancing Visual Accessibility through Advanced AI Technologies</dc:title>
  <dc:creator>Ayoub Maimmadi &lt; 76678 &gt;</dc:creator>
  <cp:lastModifiedBy>Ayoub Maimmadi &lt; 76678 &gt;</cp:lastModifiedBy>
  <cp:revision>131</cp:revision>
  <dcterms:created xsi:type="dcterms:W3CDTF">2024-05-13T16:06:42Z</dcterms:created>
  <dcterms:modified xsi:type="dcterms:W3CDTF">2024-05-14T12:22:36Z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